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6" r:id="rId3"/>
    <p:sldId id="302" r:id="rId4"/>
    <p:sldId id="304" r:id="rId5"/>
    <p:sldId id="303" r:id="rId6"/>
    <p:sldId id="305" r:id="rId7"/>
    <p:sldId id="308" r:id="rId8"/>
    <p:sldId id="270" r:id="rId9"/>
    <p:sldId id="280" r:id="rId10"/>
    <p:sldId id="277" r:id="rId11"/>
    <p:sldId id="257" r:id="rId12"/>
    <p:sldId id="271" r:id="rId13"/>
    <p:sldId id="281" r:id="rId14"/>
    <p:sldId id="265" r:id="rId15"/>
    <p:sldId id="266" r:id="rId16"/>
    <p:sldId id="283" r:id="rId17"/>
    <p:sldId id="282" r:id="rId18"/>
    <p:sldId id="298" r:id="rId19"/>
    <p:sldId id="301" r:id="rId20"/>
    <p:sldId id="300" r:id="rId21"/>
    <p:sldId id="299" r:id="rId22"/>
    <p:sldId id="273" r:id="rId23"/>
    <p:sldId id="258" r:id="rId24"/>
    <p:sldId id="295" r:id="rId25"/>
    <p:sldId id="294" r:id="rId26"/>
    <p:sldId id="259" r:id="rId27"/>
    <p:sldId id="296" r:id="rId28"/>
    <p:sldId id="297" r:id="rId29"/>
    <p:sldId id="278" r:id="rId30"/>
    <p:sldId id="260" r:id="rId31"/>
    <p:sldId id="261" r:id="rId32"/>
    <p:sldId id="279" r:id="rId33"/>
    <p:sldId id="262" r:id="rId34"/>
    <p:sldId id="293" r:id="rId35"/>
    <p:sldId id="263" r:id="rId36"/>
    <p:sldId id="292" r:id="rId37"/>
    <p:sldId id="309" r:id="rId38"/>
    <p:sldId id="310" r:id="rId39"/>
    <p:sldId id="274" r:id="rId40"/>
    <p:sldId id="291" r:id="rId41"/>
    <p:sldId id="275" r:id="rId42"/>
    <p:sldId id="264" r:id="rId43"/>
    <p:sldId id="268" r:id="rId44"/>
    <p:sldId id="290" r:id="rId45"/>
    <p:sldId id="289" r:id="rId46"/>
    <p:sldId id="288" r:id="rId47"/>
    <p:sldId id="287" r:id="rId48"/>
    <p:sldId id="286" r:id="rId49"/>
    <p:sldId id="285" r:id="rId50"/>
    <p:sldId id="284" r:id="rId51"/>
    <p:sldId id="267" r:id="rId52"/>
    <p:sldId id="276" r:id="rId53"/>
    <p:sldId id="311" r:id="rId54"/>
    <p:sldId id="312" r:id="rId55"/>
    <p:sldId id="313" r:id="rId56"/>
    <p:sldId id="314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xmlns:mc="http://schemas.openxmlformats.org/markup-compatibility/2006" xmlns:a14="http://schemas.microsoft.com/office/drawing/2010/main" val="FFFF66" mc:Ignorable=""/>
    <a:srgbClr xmlns:mc="http://schemas.openxmlformats.org/markup-compatibility/2006" xmlns:a14="http://schemas.microsoft.com/office/drawing/2010/main" val="FF2929" mc:Ignorable=""/>
    <a:srgbClr xmlns:mc="http://schemas.openxmlformats.org/markup-compatibility/2006" xmlns:a14="http://schemas.microsoft.com/office/drawing/2010/main" val="C96009" mc:Ignorable=""/>
    <a:srgbClr xmlns:mc="http://schemas.openxmlformats.org/markup-compatibility/2006" xmlns:a14="http://schemas.microsoft.com/office/drawing/2010/main" val="FFFF99" mc:Ignorable=""/>
    <a:srgbClr xmlns:mc="http://schemas.openxmlformats.org/markup-compatibility/2006" xmlns:a14="http://schemas.microsoft.com/office/drawing/2010/main" val="B73232" mc:Ignorable=""/>
    <a:srgbClr xmlns:mc="http://schemas.openxmlformats.org/markup-compatibility/2006" xmlns:a14="http://schemas.microsoft.com/office/drawing/2010/main" val="FF1D1D" mc:Ignorable=""/>
    <a:srgbClr xmlns:mc="http://schemas.openxmlformats.org/markup-compatibility/2006" xmlns:a14="http://schemas.microsoft.com/office/drawing/2010/main" val="C35D09" mc:Ignorable=""/>
    <a:srgbClr xmlns:mc="http://schemas.openxmlformats.org/markup-compatibility/2006" xmlns:a14="http://schemas.microsoft.com/office/drawing/2010/main" val="BF4C49" mc:Ignorable=""/>
    <a:srgbClr xmlns:mc="http://schemas.openxmlformats.org/markup-compatibility/2006" xmlns:a14="http://schemas.microsoft.com/office/drawing/2010/main" val="BC4542" mc:Ignorable=""/>
    <a:srgbClr xmlns:mc="http://schemas.openxmlformats.org/markup-compatibility/2006" xmlns:a14="http://schemas.microsoft.com/office/drawing/2010/main" val="9E3A38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77266" autoAdjust="0"/>
  </p:normalViewPr>
  <p:slideViewPr>
    <p:cSldViewPr>
      <p:cViewPr>
        <p:scale>
          <a:sx n="73" d="100"/>
          <a:sy n="73" d="100"/>
        </p:scale>
        <p:origin x="-1398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"/>
    </p:cViewPr>
  </p:outlineViewPr>
  <p:notesTextViewPr>
    <p:cViewPr>
      <p:scale>
        <a:sx n="100" d="100"/>
        <a:sy n="100" d="100"/>
      </p:scale>
      <p:origin x="0" y="372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DE7BB-7853-44C6-84E9-A26639C9672D}" type="datetimeFigureOut">
              <a:rPr lang="en-US" smtClean="0"/>
              <a:pPr/>
              <a:t>6/9/2010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CBF09-D5CB-40D8-86B4-35E58EC7C8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8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ssignment_proble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Polynomial_tim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</a:t>
            </a:r>
            <a:r>
              <a:rPr lang="en-US" b="1" i="1" u="none" dirty="0" smtClean="0"/>
              <a:t>F</a:t>
            </a:r>
            <a:r>
              <a:rPr lang="en-US" b="1" i="1" u="none" baseline="0" dirty="0" smtClean="0"/>
              <a:t>igure:</a:t>
            </a:r>
            <a:r>
              <a:rPr lang="en-US" baseline="0" dirty="0" smtClean="0"/>
              <a:t>  show </a:t>
            </a:r>
            <a:r>
              <a:rPr lang="en-US" baseline="0" dirty="0" smtClean="0"/>
              <a:t>the non-trivial assignment using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-&gt; We </a:t>
            </a:r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argue, </a:t>
            </a:r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some </a:t>
            </a:r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situations</a:t>
            </a: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use </a:t>
            </a: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 shape parameters </a:t>
            </a:r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-&gt;</a:t>
            </a: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better </a:t>
            </a:r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correspondence </a:t>
            </a:r>
            <a:endParaRPr lang="en-US" sz="1200" i="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-&gt; </a:t>
            </a:r>
            <a:r>
              <a:rPr lang="en-US" sz="1200" b="1" i="1" u="none" dirty="0" smtClean="0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illustrate </a:t>
            </a:r>
            <a:r>
              <a:rPr lang="en-US" sz="1200" i="0" dirty="0" smtClean="0">
                <a:solidFill>
                  <a:schemeClr val="tx2">
                    <a:lumMod val="75000"/>
                  </a:schemeClr>
                </a:solidFill>
              </a:rPr>
              <a:t>the intuitive idea</a:t>
            </a:r>
          </a:p>
          <a:p>
            <a:endParaRPr lang="en-US" sz="1200" i="0" baseline="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What questions does this technique raises:</a:t>
            </a:r>
          </a:p>
          <a:p>
            <a:pPr marL="0" indent="0">
              <a:buNone/>
            </a:pP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-&gt; How </a:t>
            </a: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do we associate one shape to another</a:t>
            </a:r>
          </a:p>
          <a:p>
            <a:pPr marL="0" indent="0">
              <a:buNone/>
            </a:pP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-&gt; Added-advantages </a:t>
            </a: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of using shape for </a:t>
            </a: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correspondence (OCCLUSIONS)</a:t>
            </a:r>
          </a:p>
          <a:p>
            <a:pPr marL="0" indent="0">
              <a:buNone/>
            </a:pPr>
            <a:r>
              <a:rPr lang="en-US" sz="1200" i="0" baseline="0" dirty="0" smtClean="0">
                <a:solidFill>
                  <a:schemeClr val="tx2">
                    <a:lumMod val="75000"/>
                  </a:schemeClr>
                </a:solidFill>
              </a:rPr>
              <a:t>	“</a:t>
            </a:r>
            <a:r>
              <a:rPr lang="en-US" i="0" baseline="0" dirty="0" smtClean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i="0" baseline="0" dirty="0" smtClean="0">
                <a:solidFill>
                  <a:schemeClr val="tx2">
                    <a:lumMod val="75000"/>
                  </a:schemeClr>
                </a:solidFill>
              </a:rPr>
              <a:t>interested in disparate features, rather the shapes that comprise of those </a:t>
            </a:r>
            <a:r>
              <a:rPr lang="en-US" i="0" baseline="0" dirty="0" smtClean="0">
                <a:solidFill>
                  <a:schemeClr val="tx2">
                    <a:lumMod val="75000"/>
                  </a:schemeClr>
                </a:solidFill>
              </a:rPr>
              <a:t>features”</a:t>
            </a:r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Across </a:t>
            </a:r>
            <a:r>
              <a:rPr lang="en-US" dirty="0" smtClean="0"/>
              <a:t>times as objects move</a:t>
            </a:r>
            <a:r>
              <a:rPr lang="en-US" baseline="0" dirty="0" smtClean="0"/>
              <a:t> </a:t>
            </a:r>
            <a:r>
              <a:rPr lang="en-US" baseline="0" dirty="0" smtClean="0"/>
              <a:t>–entries</a:t>
            </a:r>
            <a:r>
              <a:rPr lang="en-US" baseline="0" dirty="0" smtClean="0"/>
              <a:t>, exits, and splits/merges </a:t>
            </a:r>
            <a:r>
              <a:rPr lang="en-US" baseline="0" dirty="0" smtClean="0"/>
              <a:t>b/w </a:t>
            </a:r>
            <a:r>
              <a:rPr lang="en-US" baseline="0" dirty="0" smtClean="0"/>
              <a:t>objects.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</a:t>
            </a:r>
            <a:r>
              <a:rPr lang="en-US" b="1" i="1" baseline="0" dirty="0" smtClean="0"/>
              <a:t>Animation:</a:t>
            </a:r>
            <a:r>
              <a:rPr lang="en-US" baseline="0" dirty="0" smtClean="0"/>
              <a:t>  </a:t>
            </a:r>
            <a:r>
              <a:rPr lang="en-US" baseline="0" dirty="0" smtClean="0"/>
              <a:t>shows what happens between the 2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We can work with the two frames, (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) and (F</a:t>
            </a:r>
            <a:r>
              <a:rPr lang="en-US" baseline="-25000" dirty="0" smtClean="0"/>
              <a:t>n+1</a:t>
            </a:r>
            <a:r>
              <a:rPr lang="en-US" dirty="0" smtClean="0"/>
              <a:t>) showing a time transition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</a:t>
            </a:r>
            <a:r>
              <a:rPr lang="en-US" dirty="0" smtClean="0"/>
              <a:t>T</a:t>
            </a:r>
            <a:r>
              <a:rPr lang="en-US" baseline="0" dirty="0" smtClean="0"/>
              <a:t>RICKY PART:  </a:t>
            </a:r>
            <a:r>
              <a:rPr lang="en-US" baseline="0" dirty="0" smtClean="0"/>
              <a:t>is c</a:t>
            </a:r>
            <a:r>
              <a:rPr lang="en-US" b="0" i="0" dirty="0" smtClean="0">
                <a:solidFill>
                  <a:schemeClr val="tx2">
                    <a:lumMod val="50000"/>
                  </a:schemeClr>
                </a:solidFill>
              </a:rPr>
              <a:t>omputing the right outcome, we need to look at all the possibilities.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smtClean="0">
                <a:solidFill>
                  <a:schemeClr val="tx2">
                    <a:lumMod val="50000"/>
                  </a:schemeClr>
                </a:solidFill>
              </a:rPr>
              <a:t>-&gt; Depending </a:t>
            </a:r>
            <a:r>
              <a:rPr lang="en-US" b="0" i="0" dirty="0" smtClean="0">
                <a:solidFill>
                  <a:schemeClr val="tx2">
                    <a:lumMod val="50000"/>
                  </a:schemeClr>
                </a:solidFill>
              </a:rPr>
              <a:t>on way costs set-up</a:t>
            </a:r>
            <a:r>
              <a:rPr lang="en-US" b="0" i="0" dirty="0" smtClean="0">
                <a:solidFill>
                  <a:schemeClr val="tx2">
                    <a:lumMod val="50000"/>
                  </a:schemeClr>
                </a:solidFill>
              </a:rPr>
              <a:t>,</a:t>
            </a:r>
            <a:r>
              <a:rPr lang="en-US" b="0" i="0" baseline="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baseline="0" dirty="0" smtClean="0">
                <a:solidFill>
                  <a:schemeClr val="tx2">
                    <a:lumMod val="50000"/>
                  </a:schemeClr>
                </a:solidFill>
              </a:rPr>
              <a:t>choose </a:t>
            </a:r>
            <a:r>
              <a:rPr lang="en-US" b="0" i="0" baseline="0" dirty="0" smtClean="0">
                <a:solidFill>
                  <a:schemeClr val="tx2">
                    <a:lumMod val="50000"/>
                  </a:schemeClr>
                </a:solidFill>
              </a:rPr>
              <a:t>the outcome</a:t>
            </a:r>
            <a:r>
              <a:rPr lang="en-US" b="0" i="0" dirty="0" smtClean="0">
                <a:solidFill>
                  <a:schemeClr val="tx2">
                    <a:lumMod val="50000"/>
                  </a:schemeClr>
                </a:solidFill>
              </a:rPr>
              <a:t> whose </a:t>
            </a:r>
            <a:r>
              <a:rPr lang="en-US" b="0" i="0" u="sng" dirty="0" smtClean="0">
                <a:solidFill>
                  <a:schemeClr val="tx2">
                    <a:lumMod val="50000"/>
                  </a:schemeClr>
                </a:solidFill>
              </a:rPr>
              <a:t>cost</a:t>
            </a:r>
            <a:r>
              <a:rPr lang="en-US" b="0" i="0" dirty="0" smtClean="0">
                <a:solidFill>
                  <a:schemeClr val="tx2">
                    <a:lumMod val="50000"/>
                  </a:schemeClr>
                </a:solidFill>
              </a:rPr>
              <a:t> of occurrence is the lowest or highest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1: Calculate cost of correspondence of each individual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to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2: Calculate cost of correspondence for an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splitting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to many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3: Similarly compute cost of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combining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multiple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 to 1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Condition: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grey area is irrelevant (e.g. 1,2 can be corresponded to A,B from other matrix cells too).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4: Green column denotes the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exiting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cost of any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u="sng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5: Green row denotes the costs of any obj. in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entering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u="sng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6: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Hungarian </a:t>
            </a:r>
            <a:r>
              <a:rPr lang="en-US" b="1" u="sng" dirty="0" err="1" smtClean="0">
                <a:solidFill>
                  <a:schemeClr val="tx2">
                    <a:lumMod val="50000"/>
                  </a:schemeClr>
                </a:solidFill>
              </a:rPr>
              <a:t>algo</a:t>
            </a:r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will be used to find the minimum cost solution.</a:t>
            </a:r>
            <a:endParaRPr lang="en-US" b="1" u="sng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1: Calculate cost of correspondence of each individual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to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2: Calculate cost of correspondence for an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splitting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to many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3: Similarly compute cost of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combining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multiple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 to 1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Condition: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grey area is irrelevant (e.g. 1,2 can be corresponded to A,B from other matrix cells too).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4: Green column denotes the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exiting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cost of any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u="sng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5: Green row denotes the costs of any obj. in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entering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u="sng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6: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Hungarian </a:t>
            </a:r>
            <a:r>
              <a:rPr lang="en-US" b="1" u="sng" dirty="0" err="1" smtClean="0">
                <a:solidFill>
                  <a:schemeClr val="tx2">
                    <a:lumMod val="50000"/>
                  </a:schemeClr>
                </a:solidFill>
              </a:rPr>
              <a:t>algo</a:t>
            </a:r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will be used to find the minimum cost solution.</a:t>
            </a:r>
            <a:endParaRPr lang="en-US" b="1" u="sng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1: Calculate cost of correspondence of each individual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to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2: Calculate cost of correspondence for an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splitting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to many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3: Similarly compute cost of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combining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multiple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 to 1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Condition: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grey area is irrelevant (e.g. 1,2 can be corresponded to A,B from other matrix cells too).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4: Green column denotes the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exiting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cost of any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u="sng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5: Green row denotes the costs of any obj. in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entering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u="sng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Step 6: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Hungarian </a:t>
            </a:r>
            <a:r>
              <a:rPr lang="en-US" b="1" u="sng" dirty="0" err="1" smtClean="0">
                <a:solidFill>
                  <a:schemeClr val="tx2">
                    <a:lumMod val="50000"/>
                  </a:schemeClr>
                </a:solidFill>
              </a:rPr>
              <a:t>algo</a:t>
            </a:r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will be used to find the minimum cost solution.</a:t>
            </a:r>
            <a:endParaRPr lang="en-US" b="1" u="sng" baseline="-250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But </a:t>
            </a:r>
            <a:r>
              <a:rPr lang="en-US" dirty="0" smtClean="0"/>
              <a:t>what would </a:t>
            </a:r>
            <a:r>
              <a:rPr lang="en-US" dirty="0" smtClean="0"/>
              <a:t>goes </a:t>
            </a:r>
            <a:r>
              <a:rPr lang="en-US" dirty="0" smtClean="0"/>
              <a:t>in</a:t>
            </a:r>
            <a:r>
              <a:rPr lang="en-US" baseline="0" dirty="0" smtClean="0"/>
              <a:t> the cells of this table – what is the </a:t>
            </a:r>
            <a:r>
              <a:rPr lang="en-US" baseline="0" dirty="0" smtClean="0"/>
              <a:t>COST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-&gt; So </a:t>
            </a:r>
            <a:r>
              <a:rPr lang="en-US" baseline="0" dirty="0" smtClean="0"/>
              <a:t>in case of SIFT, this would be L2 distance b/w SIFT feature descriptors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	but we will take a </a:t>
            </a:r>
            <a:r>
              <a:rPr lang="en-US" baseline="0" dirty="0" smtClean="0"/>
              <a:t>PROBABILISTIC </a:t>
            </a:r>
            <a:r>
              <a:rPr lang="en-US" baseline="0" dirty="0" smtClean="0"/>
              <a:t>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-&gt; We </a:t>
            </a:r>
            <a:r>
              <a:rPr lang="en-US" sz="12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propose</a:t>
            </a:r>
            <a:r>
              <a:rPr lang="en-US" sz="1200" baseline="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 </a:t>
            </a:r>
            <a:r>
              <a:rPr lang="en-US" sz="1200" u="sng" dirty="0" err="1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Parzen</a:t>
            </a:r>
            <a:r>
              <a:rPr lang="en-US" sz="1200" u="sng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 </a:t>
            </a:r>
            <a:r>
              <a:rPr lang="en-US" sz="1200" u="sng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Window Estimate</a:t>
            </a:r>
            <a:r>
              <a:rPr lang="en-US" sz="12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 as a </a:t>
            </a:r>
            <a:r>
              <a:rPr lang="en-US" sz="12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COST metric</a:t>
            </a:r>
            <a:endParaRPr lang="en-US" sz="1200" dirty="0" smtClean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</a:t>
            </a:r>
            <a:r>
              <a:rPr lang="en-US" sz="1200" dirty="0" err="1" smtClean="0">
                <a:solidFill>
                  <a:schemeClr val="accent1">
                    <a:lumMod val="50000"/>
                  </a:schemeClr>
                </a:solidFill>
              </a:rPr>
              <a:t>Parzen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 Window Estimate models the probability of ‘presence’ of an object while accounting for any motion that can occur.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</a:t>
            </a:r>
            <a:r>
              <a:rPr lang="en-US" b="1" i="1" dirty="0" smtClean="0"/>
              <a:t>Example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 </a:t>
            </a: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compute cost </a:t>
            </a: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of corresponding </a:t>
            </a: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obj. </a:t>
            </a: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‘1’ in </a:t>
            </a:r>
            <a:r>
              <a:rPr lang="en-US" sz="1200" b="0" i="0" dirty="0" err="1" smtClean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200" b="0" i="0" baseline="-25000" dirty="0" err="1" smtClean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 to </a:t>
            </a: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obj. </a:t>
            </a: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‘B’ and ‘C’ in F</a:t>
            </a:r>
            <a:r>
              <a:rPr lang="en-US" sz="1200" b="0" i="0" baseline="-25000" dirty="0" smtClean="0">
                <a:solidFill>
                  <a:schemeClr val="accent1">
                    <a:lumMod val="50000"/>
                  </a:schemeClr>
                </a:solidFill>
              </a:rPr>
              <a:t>n+1</a:t>
            </a: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1200" b="0" i="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	… </a:t>
            </a:r>
            <a:r>
              <a:rPr lang="en-US" sz="1200" b="0" i="0" u="sng" dirty="0" smtClean="0">
                <a:solidFill>
                  <a:schemeClr val="accent1">
                    <a:lumMod val="50000"/>
                  </a:schemeClr>
                </a:solidFill>
              </a:rPr>
              <a:t>an object splitting scenario</a:t>
            </a:r>
            <a:r>
              <a:rPr lang="en-US" sz="1200" b="0" i="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-&gt; 2</a:t>
            </a:r>
            <a:r>
              <a:rPr lang="en-US" baseline="30000" dirty="0" smtClean="0"/>
              <a:t>nd</a:t>
            </a:r>
            <a:r>
              <a:rPr lang="en-US" baseline="0" dirty="0" smtClean="0"/>
              <a:t> part will involve generalized tracking – can be applied to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14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</a:t>
            </a:r>
            <a:r>
              <a:rPr lang="en-US" baseline="0" dirty="0" smtClean="0"/>
              <a:t> </a:t>
            </a:r>
            <a:r>
              <a:rPr lang="en-US" sz="1200" dirty="0" smtClean="0"/>
              <a:t>Using </a:t>
            </a:r>
            <a:r>
              <a:rPr lang="en-US" sz="1200" dirty="0" smtClean="0"/>
              <a:t>2 Dimensional </a:t>
            </a:r>
            <a:r>
              <a:rPr lang="en-US" sz="1200" dirty="0" smtClean="0"/>
              <a:t>Normal Dist., </a:t>
            </a:r>
            <a:r>
              <a:rPr lang="en-US" sz="1200" dirty="0" smtClean="0"/>
              <a:t>compute </a:t>
            </a:r>
            <a:r>
              <a:rPr lang="en-US" sz="1200" i="1" dirty="0" err="1" smtClean="0"/>
              <a:t>Parzen</a:t>
            </a:r>
            <a:r>
              <a:rPr lang="en-US" sz="1200" i="1" dirty="0" smtClean="0"/>
              <a:t> </a:t>
            </a:r>
            <a:r>
              <a:rPr lang="en-US" sz="1200" i="1" dirty="0" smtClean="0"/>
              <a:t>Window Estimates</a:t>
            </a:r>
            <a:r>
              <a:rPr lang="en-US" sz="1200" dirty="0" smtClean="0"/>
              <a:t> for each </a:t>
            </a:r>
            <a:r>
              <a:rPr lang="en-US" sz="1200" dirty="0" smtClean="0"/>
              <a:t>obj. </a:t>
            </a:r>
            <a:r>
              <a:rPr lang="en-US" sz="1200" dirty="0" smtClean="0"/>
              <a:t>in the frame </a:t>
            </a:r>
            <a:r>
              <a:rPr lang="en-US" sz="1200" u="sng" dirty="0" smtClean="0"/>
              <a:t>(shown for objects ‘1’, ‘B’, ‘C’)</a:t>
            </a:r>
            <a:endParaRPr lang="en-US" sz="1200" u="non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 smtClean="0"/>
              <a:t>-&gt;</a:t>
            </a:r>
            <a:r>
              <a:rPr lang="en-US" sz="1200" u="none" baseline="0" dirty="0" smtClean="0"/>
              <a:t> </a:t>
            </a:r>
            <a:r>
              <a:rPr lang="en-US" sz="1200" u="none" baseline="0" dirty="0" smtClean="0"/>
              <a:t>On the two PW est. on the left note how uncertainty in motion </a:t>
            </a:r>
            <a:r>
              <a:rPr lang="en-US" sz="1200" u="none" baseline="0" dirty="0" smtClean="0"/>
              <a:t>as PLATEAUs </a:t>
            </a:r>
            <a:r>
              <a:rPr lang="en-US" sz="1200" u="none" baseline="0" dirty="0" smtClean="0"/>
              <a:t>with slopes</a:t>
            </a:r>
            <a:endParaRPr lang="en-US" sz="1200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-&gt;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Probability distribution of ‘</a:t>
            </a:r>
            <a:r>
              <a:rPr lang="en-US" sz="1200" b="0" i="1" dirty="0" smtClean="0"/>
              <a:t>corresponding’</a:t>
            </a:r>
            <a:r>
              <a:rPr lang="en-US" sz="1200" b="0" dirty="0" smtClean="0"/>
              <a:t> Object 1 to Objects B and </a:t>
            </a:r>
            <a:r>
              <a:rPr lang="en-US" sz="1200" b="0" dirty="0" smtClean="0"/>
              <a:t>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-&gt;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Normalizing</a:t>
            </a:r>
            <a:r>
              <a:rPr lang="en-US" sz="1200" b="0" baseline="0" dirty="0" smtClean="0"/>
              <a:t> </a:t>
            </a:r>
            <a:r>
              <a:rPr lang="en-US" sz="1200" b="0" baseline="0" dirty="0" smtClean="0"/>
              <a:t>the</a:t>
            </a:r>
            <a:r>
              <a:rPr lang="en-US" sz="1200" b="0" dirty="0" smtClean="0"/>
              <a:t> sum of</a:t>
            </a:r>
            <a:r>
              <a:rPr lang="en-US" sz="1200" b="0" baseline="0" dirty="0" smtClean="0"/>
              <a:t> probabilities by the total covered area will give</a:t>
            </a:r>
            <a:r>
              <a:rPr lang="en-US" sz="1200" b="0" dirty="0" smtClean="0"/>
              <a:t> the </a:t>
            </a:r>
            <a:r>
              <a:rPr lang="en-US" sz="1200" b="0" u="sng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 smtClean="0"/>
              <a:t>-&gt; </a:t>
            </a:r>
            <a:r>
              <a:rPr lang="en-US" sz="1200" b="0" i="0" dirty="0" smtClean="0">
                <a:solidFill>
                  <a:schemeClr val="bg1"/>
                </a:solidFill>
              </a:rPr>
              <a:t>…. </a:t>
            </a:r>
            <a:r>
              <a:rPr lang="en-US" sz="1400" b="0" i="0" dirty="0" smtClean="0">
                <a:solidFill>
                  <a:schemeClr val="bg1"/>
                </a:solidFill>
              </a:rPr>
              <a:t>BUT</a:t>
            </a:r>
            <a:r>
              <a:rPr lang="en-US" sz="1200" b="0" i="0" dirty="0" smtClean="0">
                <a:solidFill>
                  <a:schemeClr val="bg1"/>
                </a:solidFill>
              </a:rPr>
              <a:t> the Hungarian Algorithm demands computing many costs </a:t>
            </a:r>
            <a:endParaRPr lang="en-US" sz="1200" b="0" i="0" dirty="0" smtClean="0">
              <a:solidFill>
                <a:schemeClr val="bg1"/>
              </a:solidFill>
            </a:endParaRPr>
          </a:p>
          <a:p>
            <a:pPr algn="l"/>
            <a:r>
              <a:rPr lang="en-US" sz="1200" b="0" i="0" dirty="0" smtClean="0">
                <a:solidFill>
                  <a:schemeClr val="bg1"/>
                </a:solidFill>
              </a:rPr>
              <a:t>	</a:t>
            </a:r>
            <a:r>
              <a:rPr lang="en-US" sz="1400" b="0" i="0" dirty="0" smtClean="0">
                <a:solidFill>
                  <a:schemeClr val="bg1"/>
                </a:solidFill>
              </a:rPr>
              <a:t>&amp;</a:t>
            </a:r>
            <a:r>
              <a:rPr lang="en-US" sz="1200" b="0" i="0" dirty="0" smtClean="0">
                <a:solidFill>
                  <a:schemeClr val="bg1"/>
                </a:solidFill>
              </a:rPr>
              <a:t> </a:t>
            </a:r>
            <a:r>
              <a:rPr lang="en-US" sz="1200" b="0" i="0" dirty="0" smtClean="0">
                <a:solidFill>
                  <a:schemeClr val="bg1"/>
                </a:solidFill>
              </a:rPr>
              <a:t>computing each </a:t>
            </a:r>
            <a:r>
              <a:rPr lang="en-US" sz="1200" b="0" i="0" dirty="0" err="1" smtClean="0">
                <a:solidFill>
                  <a:schemeClr val="bg1"/>
                </a:solidFill>
              </a:rPr>
              <a:t>Parzen</a:t>
            </a:r>
            <a:r>
              <a:rPr lang="en-US" sz="1200" b="0" i="0" dirty="0" smtClean="0">
                <a:solidFill>
                  <a:schemeClr val="bg1"/>
                </a:solidFill>
              </a:rPr>
              <a:t> Window Estimate is </a:t>
            </a:r>
            <a:r>
              <a:rPr lang="en-US" sz="1200" b="0" i="0" dirty="0" smtClean="0">
                <a:solidFill>
                  <a:schemeClr val="bg1"/>
                </a:solidFill>
              </a:rPr>
              <a:t>slow?</a:t>
            </a:r>
          </a:p>
          <a:p>
            <a:pPr algn="l"/>
            <a:endParaRPr lang="en-US" sz="1200" b="0" i="0" dirty="0" smtClean="0">
              <a:solidFill>
                <a:schemeClr val="bg1"/>
              </a:solidFill>
            </a:endParaRPr>
          </a:p>
          <a:p>
            <a:pPr algn="l"/>
            <a:r>
              <a:rPr lang="en-US" sz="1200" b="0" i="0" dirty="0" smtClean="0">
                <a:solidFill>
                  <a:schemeClr val="bg1"/>
                </a:solidFill>
              </a:rPr>
              <a:t>-&gt;</a:t>
            </a:r>
            <a:r>
              <a:rPr lang="en-US" sz="1200" b="0" i="0" baseline="0" dirty="0" smtClean="0">
                <a:solidFill>
                  <a:schemeClr val="bg1"/>
                </a:solidFill>
              </a:rPr>
              <a:t> </a:t>
            </a:r>
            <a:r>
              <a:rPr lang="en-US" sz="1200" b="0" i="0" dirty="0" smtClean="0">
                <a:solidFill>
                  <a:schemeClr val="bg1"/>
                </a:solidFill>
              </a:rPr>
              <a:t>Increasing no. </a:t>
            </a:r>
            <a:r>
              <a:rPr lang="en-US" sz="1200" b="0" i="0" dirty="0" smtClean="0">
                <a:solidFill>
                  <a:schemeClr val="bg1"/>
                </a:solidFill>
              </a:rPr>
              <a:t>of objects, there</a:t>
            </a:r>
            <a:r>
              <a:rPr lang="en-US" sz="1200" b="0" i="0" baseline="0" dirty="0" smtClean="0">
                <a:solidFill>
                  <a:schemeClr val="bg1"/>
                </a:solidFill>
              </a:rPr>
              <a:t> will be a </a:t>
            </a:r>
            <a:r>
              <a:rPr lang="en-US" sz="1200" b="0" i="0" baseline="0" dirty="0" smtClean="0">
                <a:solidFill>
                  <a:schemeClr val="bg1"/>
                </a:solidFill>
              </a:rPr>
              <a:t>COMBINATORIAL </a:t>
            </a:r>
            <a:r>
              <a:rPr lang="en-US" sz="1200" b="0" i="0" baseline="0" dirty="0" smtClean="0">
                <a:solidFill>
                  <a:schemeClr val="bg1"/>
                </a:solidFill>
              </a:rPr>
              <a:t>explosion</a:t>
            </a:r>
          </a:p>
          <a:p>
            <a:pPr algn="l"/>
            <a:endParaRPr lang="en-US" sz="1200" b="0" i="1" dirty="0" smtClean="0">
              <a:solidFill>
                <a:schemeClr val="bg1"/>
              </a:solidFill>
            </a:endParaRPr>
          </a:p>
          <a:p>
            <a:pPr algn="l"/>
            <a:r>
              <a:rPr lang="en-US" sz="1400" b="0" i="1" dirty="0" smtClean="0">
                <a:solidFill>
                  <a:schemeClr val="bg1"/>
                </a:solidFill>
              </a:rPr>
              <a:t>-&gt;</a:t>
            </a:r>
            <a:r>
              <a:rPr lang="en-US" sz="1400" b="0" i="1" baseline="0" dirty="0" smtClean="0">
                <a:solidFill>
                  <a:schemeClr val="bg1"/>
                </a:solidFill>
              </a:rPr>
              <a:t> So is there a way to avoid computing all these costs?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</a:t>
            </a:r>
            <a:r>
              <a:rPr lang="en-US" baseline="0" dirty="0" smtClean="0"/>
              <a:t>Simplest </a:t>
            </a:r>
            <a:r>
              <a:rPr lang="en-US" baseline="0" dirty="0" smtClean="0"/>
              <a:t>way </a:t>
            </a:r>
            <a:r>
              <a:rPr lang="en-US" baseline="0" dirty="0" smtClean="0"/>
              <a:t>to </a:t>
            </a:r>
            <a:r>
              <a:rPr lang="en-US" baseline="0" dirty="0" smtClean="0"/>
              <a:t>work is to separate </a:t>
            </a:r>
            <a:r>
              <a:rPr lang="en-US" baseline="0" dirty="0" err="1" smtClean="0"/>
              <a:t>obj.s</a:t>
            </a:r>
            <a:r>
              <a:rPr lang="en-US" baseline="0" dirty="0" smtClean="0"/>
              <a:t> </a:t>
            </a:r>
            <a:r>
              <a:rPr lang="en-US" baseline="0" dirty="0" smtClean="0"/>
              <a:t>into different spatial </a:t>
            </a:r>
            <a:r>
              <a:rPr lang="en-US" baseline="0" dirty="0" smtClean="0"/>
              <a:t>regions.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-&gt; So different </a:t>
            </a:r>
            <a:r>
              <a:rPr lang="en-US" baseline="0" dirty="0" smtClean="0"/>
              <a:t>far-off objects are not considered for correspondence.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-&gt; Note for this to work – </a:t>
            </a:r>
            <a:r>
              <a:rPr lang="en-US" baseline="0" dirty="0" smtClean="0"/>
              <a:t>quick capture compared to 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Explain why the region have become</a:t>
            </a:r>
            <a:r>
              <a:rPr lang="en-US" baseline="0" dirty="0" smtClean="0"/>
              <a:t> so bloated. ‘Gating’ technique explain!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The sign between is a </a:t>
            </a:r>
            <a:r>
              <a:rPr lang="en-US" baseline="0" dirty="0" err="1" smtClean="0"/>
              <a:t>pixelwise</a:t>
            </a:r>
            <a:r>
              <a:rPr lang="en-US" baseline="0" dirty="0" smtClean="0"/>
              <a:t>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-&gt; </a:t>
            </a:r>
            <a:r>
              <a:rPr lang="en-US" baseline="0" dirty="0" smtClean="0"/>
              <a:t>I </a:t>
            </a:r>
            <a:r>
              <a:rPr lang="en-US" baseline="0" dirty="0" smtClean="0"/>
              <a:t>will call these connected regions as “GROUPS”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</a:t>
            </a:r>
            <a:r>
              <a:rPr lang="en-US" baseline="0" dirty="0" smtClean="0"/>
              <a:t>Note </a:t>
            </a:r>
            <a:r>
              <a:rPr lang="en-US" baseline="0" dirty="0" smtClean="0"/>
              <a:t>that, c</a:t>
            </a:r>
            <a:r>
              <a:rPr lang="en-US" sz="1200" dirty="0" smtClean="0"/>
              <a:t>onsidering a constraint on the amount of motion, an ‘Or’ will result in the minimum number of possible groups</a:t>
            </a:r>
          </a:p>
          <a:p>
            <a:endParaRPr lang="en-US" sz="1200" dirty="0" smtClean="0"/>
          </a:p>
          <a:p>
            <a:r>
              <a:rPr lang="en-US" sz="1200" dirty="0" smtClean="0"/>
              <a:t>-&gt;</a:t>
            </a:r>
            <a:r>
              <a:rPr lang="en-US" sz="1200" baseline="0" dirty="0" smtClean="0"/>
              <a:t> Note that the concept of groups is across 2 frames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Since Hungarian algorithm’s complexity is O(n</a:t>
            </a:r>
            <a:r>
              <a:rPr lang="en-US" baseline="30000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),</a:t>
            </a:r>
            <a:r>
              <a:rPr lang="en-US" baseline="0" dirty="0" smtClean="0">
                <a:solidFill>
                  <a:schemeClr val="tx2">
                    <a:lumMod val="50000"/>
                  </a:schemeClr>
                </a:solidFill>
              </a:rPr>
              <a:t> smaller will be faster</a:t>
            </a:r>
          </a:p>
          <a:p>
            <a:endParaRPr lang="en-US" baseline="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baseline="0" dirty="0" smtClean="0">
                <a:solidFill>
                  <a:schemeClr val="tx2">
                    <a:lumMod val="50000"/>
                  </a:schemeClr>
                </a:solidFill>
              </a:rPr>
              <a:t>-&gt; </a:t>
            </a:r>
            <a:r>
              <a:rPr lang="en-US" i="1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Before employing this ‘gating’ technique, we were unable to compute frames with 15+ objects. Now frames with around 40+ objects are computed within 20 seconds.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-&gt; </a:t>
            </a:r>
            <a:r>
              <a:rPr lang="en-US" b="1" dirty="0" smtClean="0"/>
              <a:t>Cytoskeleton</a:t>
            </a:r>
            <a:r>
              <a:rPr lang="en-US" b="1" baseline="0" dirty="0" smtClean="0"/>
              <a:t> </a:t>
            </a:r>
          </a:p>
          <a:p>
            <a:r>
              <a:rPr lang="en-US" baseline="0" dirty="0" smtClean="0"/>
              <a:t>	(1) provides cell a shape</a:t>
            </a:r>
          </a:p>
          <a:p>
            <a:r>
              <a:rPr lang="en-US" baseline="0" dirty="0" smtClean="0"/>
              <a:t>	(2) Changing comp. – helps cellular movement &amp; division</a:t>
            </a:r>
          </a:p>
          <a:p>
            <a:r>
              <a:rPr lang="en-US" baseline="0" dirty="0" smtClean="0"/>
              <a:t>	(3) Various Motor proteins bind to and move along cytoskeletal comp.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(4) </a:t>
            </a:r>
            <a:r>
              <a:rPr lang="en-US" b="1" i="1" baseline="0" dirty="0" smtClean="0"/>
              <a:t>Figure: </a:t>
            </a:r>
            <a:r>
              <a:rPr lang="en-US" baseline="0" dirty="0" smtClean="0"/>
              <a:t> </a:t>
            </a:r>
            <a:r>
              <a:rPr lang="en-US" baseline="0" dirty="0" smtClean="0"/>
              <a:t>shows how F-Actin microfilament formed (Actin globular protein). Formed by combining </a:t>
            </a:r>
            <a:r>
              <a:rPr lang="en-US" u="sng" baseline="0" dirty="0" smtClean="0"/>
              <a:t>nucleotides</a:t>
            </a:r>
            <a:r>
              <a:rPr lang="en-US" baseline="0" dirty="0" smtClean="0"/>
              <a:t> </a:t>
            </a:r>
            <a:r>
              <a:rPr lang="en-US" b="1" baseline="0" dirty="0" smtClean="0"/>
              <a:t>ATP </a:t>
            </a:r>
            <a:r>
              <a:rPr lang="en-US" baseline="0" dirty="0" smtClean="0"/>
              <a:t>by hydrolysis to make chain of </a:t>
            </a:r>
            <a:r>
              <a:rPr lang="en-US" b="1" baseline="0" dirty="0" smtClean="0"/>
              <a:t>ADP</a:t>
            </a:r>
            <a:r>
              <a:rPr lang="en-US" baseline="0" dirty="0" smtClean="0"/>
              <a:t> nucleotides. </a:t>
            </a:r>
            <a:r>
              <a:rPr lang="en-US" b="1" baseline="0" dirty="0" smtClean="0"/>
              <a:t>ATP</a:t>
            </a:r>
            <a:r>
              <a:rPr lang="en-US" baseline="0" dirty="0" smtClean="0"/>
              <a:t> responsible for chemical energy in cells for metabolism – </a:t>
            </a:r>
            <a:r>
              <a:rPr lang="en-US" u="sng" baseline="0" dirty="0" smtClean="0"/>
              <a:t>a body holds enough ATP to give energy = 1 AA battery</a:t>
            </a:r>
            <a:r>
              <a:rPr lang="en-US" baseline="0" dirty="0" smtClean="0"/>
              <a:t> – ATP is constantly used in regenerated in cells.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(5) microfilaments - dynamic structures, they help in cellular movement – e.g. white blood cells remodel microfilaments -&gt; cross </a:t>
            </a:r>
            <a:r>
              <a:rPr lang="en-US" baseline="0" dirty="0" err="1" smtClean="0"/>
              <a:t>capallary</a:t>
            </a:r>
            <a:r>
              <a:rPr lang="en-US" baseline="0" dirty="0" smtClean="0"/>
              <a:t> walls to enter damaged tissue -&gt; wound healing.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-&gt; One </a:t>
            </a:r>
            <a:r>
              <a:rPr lang="en-US" b="1" baseline="0" dirty="0" smtClean="0"/>
              <a:t>Motor proteins</a:t>
            </a:r>
            <a:r>
              <a:rPr lang="en-US" baseline="0" dirty="0" smtClean="0"/>
              <a:t> is Myosin – moves along Actin proteins (cytoskeletal comp.)</a:t>
            </a:r>
          </a:p>
          <a:p>
            <a:r>
              <a:rPr lang="en-US" dirty="0" smtClean="0"/>
              <a:t>	(1) Actin Myosin</a:t>
            </a:r>
            <a:r>
              <a:rPr lang="en-US" baseline="0" dirty="0" smtClean="0"/>
              <a:t> interaction responsible for muscle contractions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-----------------------------------------------------------------------</a:t>
            </a:r>
          </a:p>
          <a:p>
            <a:r>
              <a:rPr lang="en-US" sz="1100" baseline="0" dirty="0" smtClean="0"/>
              <a:t>Notice how the protein consists of two domains separated by a cleft. Actin is assembled to form long protein polymers called micro-filaments. Polymerized actin is </a:t>
            </a:r>
            <a:r>
              <a:rPr lang="en-US" sz="1100" baseline="0" dirty="0" err="1" smtClean="0"/>
              <a:t>filamentus</a:t>
            </a:r>
            <a:r>
              <a:rPr lang="en-US" sz="1100" baseline="0" dirty="0" smtClean="0"/>
              <a:t> and is usually called F-Actin.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form of microfilament movement is </a:t>
            </a:r>
            <a:r>
              <a:rPr lang="en-US" baseline="0" dirty="0" err="1" smtClean="0"/>
              <a:t>treadmilling</a:t>
            </a:r>
            <a:r>
              <a:rPr lang="en-US" baseline="0" dirty="0" smtClean="0"/>
              <a:t> – when the rate of removal and addition of actin subunits is equal at both 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36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</a:t>
            </a:r>
            <a:r>
              <a:rPr lang="en-US" baseline="0" dirty="0" smtClean="0"/>
              <a:t> So we </a:t>
            </a:r>
            <a:r>
              <a:rPr lang="en-US" baseline="0" dirty="0" smtClean="0"/>
              <a:t>separated </a:t>
            </a:r>
            <a:r>
              <a:rPr lang="en-US" baseline="0" dirty="0" smtClean="0"/>
              <a:t>out </a:t>
            </a:r>
            <a:r>
              <a:rPr lang="en-US" baseline="0" dirty="0" smtClean="0"/>
              <a:t>diff. </a:t>
            </a:r>
            <a:r>
              <a:rPr lang="en-US" baseline="0" dirty="0" err="1" smtClean="0"/>
              <a:t>obj.s</a:t>
            </a:r>
            <a:r>
              <a:rPr lang="en-US" baseline="0" dirty="0" smtClean="0"/>
              <a:t> </a:t>
            </a:r>
            <a:r>
              <a:rPr lang="en-US" baseline="0" dirty="0" smtClean="0"/>
              <a:t>into GROUPS (through Gating</a:t>
            </a:r>
            <a:r>
              <a:rPr lang="en-US" baseline="0" dirty="0" smtClean="0"/>
              <a:t>),</a:t>
            </a:r>
          </a:p>
          <a:p>
            <a:r>
              <a:rPr lang="en-US" baseline="0" dirty="0" smtClean="0"/>
              <a:t>	BUT </a:t>
            </a:r>
            <a:r>
              <a:rPr lang="en-US" baseline="0" dirty="0" smtClean="0"/>
              <a:t>can we reduce the computation in each group?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-&gt;</a:t>
            </a:r>
            <a:r>
              <a:rPr lang="en-US" baseline="0" dirty="0" smtClean="0"/>
              <a:t> </a:t>
            </a:r>
            <a:r>
              <a:rPr lang="en-US" baseline="0" dirty="0" smtClean="0"/>
              <a:t>Main idea: obj. </a:t>
            </a:r>
            <a:r>
              <a:rPr lang="en-US" baseline="0" dirty="0" smtClean="0"/>
              <a:t>can split into or be combined from objects which are mutually </a:t>
            </a:r>
            <a:r>
              <a:rPr lang="en-US" baseline="0" dirty="0" smtClean="0"/>
              <a:t>nearby.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Note </a:t>
            </a:r>
            <a:r>
              <a:rPr lang="en-US" baseline="0" dirty="0" smtClean="0"/>
              <a:t>that this supposition is only there to speedup computation and might not always hold true.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-&gt; Step B: note</a:t>
            </a:r>
            <a:r>
              <a:rPr lang="en-US" baseline="0" dirty="0" smtClean="0"/>
              <a:t> for quicker computation we can just compute the radial distance from the center</a:t>
            </a:r>
          </a:p>
          <a:p>
            <a:endParaRPr lang="en-US" dirty="0" smtClean="0"/>
          </a:p>
          <a:p>
            <a:r>
              <a:rPr lang="en-US" dirty="0" smtClean="0"/>
              <a:t>-&gt; Explain</a:t>
            </a:r>
            <a:r>
              <a:rPr lang="en-US" baseline="0" dirty="0" smtClean="0"/>
              <a:t> </a:t>
            </a:r>
            <a:r>
              <a:rPr lang="en-US" baseline="0" dirty="0" smtClean="0"/>
              <a:t>distance, and threshold. Move motivation before explaining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</a:t>
            </a:r>
            <a:r>
              <a:rPr lang="en-US" baseline="0" dirty="0" smtClean="0"/>
              <a:t> Step E: 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For every clique 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with 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more than 2 </a:t>
            </a:r>
            <a:r>
              <a:rPr lang="en-US" sz="1200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., compute all </a:t>
            </a: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sub-possibilities</a:t>
            </a:r>
            <a:endParaRPr lang="en-US" sz="12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2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</a:rPr>
              <a:t>-&gt; Step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 F: 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Collect 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all the possibilities from ALL the cliques, to get possible object splits/merges</a:t>
            </a:r>
          </a:p>
          <a:p>
            <a:endParaRPr lang="en-US" sz="1200" baseline="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-&gt; Step G: BUT the problem is that all of these cannot be used in a single Hungarian graph (dependencies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!).</a:t>
            </a:r>
          </a:p>
          <a:p>
            <a:endParaRPr lang="en-US" sz="1200" baseline="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	Need 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to construct a list of all possibilities 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	Each 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of these 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used 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separately in a </a:t>
            </a:r>
            <a:r>
              <a:rPr lang="en-US" sz="1200" baseline="0" dirty="0" smtClean="0">
                <a:solidFill>
                  <a:schemeClr val="tx2">
                    <a:lumMod val="50000"/>
                  </a:schemeClr>
                </a:solidFill>
              </a:rPr>
              <a:t>Hungarian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</a:t>
            </a:r>
            <a:r>
              <a:rPr lang="en-US" baseline="0" dirty="0" smtClean="0"/>
              <a:t> So maximal cliques is just a way to get groups of objects which can experience merges or splits</a:t>
            </a:r>
            <a:r>
              <a:rPr lang="en-US" baseline="0" dirty="0" smtClean="0"/>
              <a:t>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A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fter ‘gating’ objects into Groups, </a:t>
            </a:r>
            <a:r>
              <a:rPr lang="en-US" dirty="0" smtClean="0">
                <a:solidFill>
                  <a:schemeClr val="tx1"/>
                </a:solidFill>
              </a:rPr>
              <a:t>e</a:t>
            </a:r>
            <a:r>
              <a:rPr lang="en-US" dirty="0" smtClean="0"/>
              <a:t>ssentially, 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Maximal Cliques helps break computation down to multiple smaller Hungarian graphs </a:t>
            </a:r>
            <a:endParaRPr lang="en-US" dirty="0" smtClean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Rather 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than computing 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1 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large Hungarian graph 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(complexity 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of O(n</a:t>
            </a:r>
            <a:r>
              <a:rPr lang="en-US" baseline="300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3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</a:t>
            </a:r>
            <a:r>
              <a:rPr lang="en-US" dirty="0" smtClean="0"/>
              <a:t>perform </a:t>
            </a:r>
            <a:r>
              <a:rPr lang="en-US" baseline="0" dirty="0" smtClean="0"/>
              <a:t>Maximal </a:t>
            </a:r>
            <a:r>
              <a:rPr lang="en-US" baseline="0" dirty="0" smtClean="0"/>
              <a:t>cliques, for both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en-US" baseline="0" dirty="0" smtClean="0"/>
              <a:t> </a:t>
            </a:r>
            <a:r>
              <a:rPr lang="en-US" baseline="0" dirty="0" smtClean="0"/>
              <a:t>and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baseline="-25000" dirty="0" smtClean="0">
                <a:solidFill>
                  <a:schemeClr val="accent2">
                    <a:lumMod val="50000"/>
                  </a:schemeClr>
                </a:solidFill>
              </a:rPr>
              <a:t>n+1</a:t>
            </a:r>
            <a:r>
              <a:rPr lang="en-US" baseline="0" dirty="0" smtClean="0"/>
              <a:t> to </a:t>
            </a:r>
            <a:r>
              <a:rPr lang="en-US" baseline="0" dirty="0" smtClean="0"/>
              <a:t>make multiple Hungarian </a:t>
            </a:r>
            <a:r>
              <a:rPr lang="en-US" baseline="0" dirty="0" smtClean="0"/>
              <a:t>graphs.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So </a:t>
            </a:r>
            <a:r>
              <a:rPr lang="en-US" baseline="0" dirty="0" smtClean="0"/>
              <a:t>the idea would be to choose the graph that gives the lowest cost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Valid graphs need to have the following constraints </a:t>
            </a:r>
            <a:r>
              <a:rPr lang="en-US" baseline="0" dirty="0" smtClean="0"/>
              <a:t>(reduces no</a:t>
            </a:r>
            <a:r>
              <a:rPr lang="en-US" baseline="0" dirty="0" smtClean="0"/>
              <a:t>. of graphs):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-&gt;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Constraint 1: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The no. individual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. in the F</a:t>
            </a:r>
            <a:r>
              <a:rPr lang="en-US" baseline="-25000" dirty="0" smtClean="0">
                <a:solidFill>
                  <a:schemeClr val="accent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frame should be at-least as many as the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no.of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groups in the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frame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-&gt;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Constraint 2: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o. group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. in the F</a:t>
            </a:r>
            <a:r>
              <a:rPr lang="en-US" baseline="-25000" dirty="0" smtClean="0">
                <a:solidFill>
                  <a:schemeClr val="accent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frame should be at-most as many as the no. of individual objects in the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frame</a:t>
            </a:r>
          </a:p>
          <a:p>
            <a:endParaRPr lang="en-US" dirty="0" smtClean="0"/>
          </a:p>
          <a:p>
            <a:r>
              <a:rPr lang="en-US" smtClean="0"/>
              <a:t>-&gt; </a:t>
            </a:r>
            <a:r>
              <a:rPr lang="en-US" smtClean="0"/>
              <a:t>Opportunity </a:t>
            </a:r>
            <a:r>
              <a:rPr lang="en-US" dirty="0" smtClean="0"/>
              <a:t>for an object from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en-US" dirty="0" smtClean="0"/>
              <a:t> to EXIT</a:t>
            </a:r>
            <a:r>
              <a:rPr lang="en-US" baseline="0" dirty="0" smtClean="0"/>
              <a:t> and an object in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baseline="-25000" dirty="0" smtClean="0">
                <a:solidFill>
                  <a:schemeClr val="accent2">
                    <a:lumMod val="50000"/>
                  </a:schemeClr>
                </a:solidFill>
              </a:rPr>
              <a:t>n+1</a:t>
            </a:r>
            <a:r>
              <a:rPr lang="en-US" baseline="0" dirty="0" smtClean="0"/>
              <a:t> to 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Step</a:t>
            </a:r>
            <a:r>
              <a:rPr lang="en-US" baseline="0" dirty="0" smtClean="0"/>
              <a:t> B: e.g. the red box cell will have the</a:t>
            </a:r>
            <a:r>
              <a:rPr lang="en-US" sz="1200" dirty="0" smtClean="0"/>
              <a:t> correlation value at row 1 (Obj. 1) and column 2 (</a:t>
            </a:r>
            <a:r>
              <a:rPr lang="en-US" sz="1200" dirty="0" err="1" smtClean="0"/>
              <a:t>Obj.s</a:t>
            </a:r>
            <a:r>
              <a:rPr lang="en-US" sz="1200" dirty="0" smtClean="0"/>
              <a:t> A,B,C) -&gt; which is computed in</a:t>
            </a:r>
            <a:r>
              <a:rPr lang="en-US" sz="1200" baseline="0" dirty="0" smtClean="0"/>
              <a:t> the 3 steps given below (as described earlier)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Step D: With</a:t>
            </a:r>
            <a:r>
              <a:rPr lang="en-US" baseline="0" dirty="0" smtClean="0"/>
              <a:t> this iterative step, a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Group’s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final solution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comes from the graph having the</a:t>
            </a:r>
            <a:r>
              <a:rPr lang="en-US" dirty="0" smtClean="0"/>
              <a:t> lowest total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part will involve generalized tracking – can be applied to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145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-&gt; Show</a:t>
            </a:r>
            <a:r>
              <a:rPr lang="en-US" baseline="0" dirty="0" smtClean="0"/>
              <a:t> the sections of the video which are problematic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Three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56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The question being how do you tell in </a:t>
            </a:r>
            <a:r>
              <a:rPr lang="en-US" baseline="0" dirty="0" smtClean="0"/>
              <a:t>which portion of the object in </a:t>
            </a:r>
            <a:r>
              <a:rPr lang="en-US" dirty="0" smtClean="0"/>
              <a:t>F</a:t>
            </a:r>
            <a:r>
              <a:rPr lang="en-US" baseline="-25000" dirty="0" smtClean="0"/>
              <a:t>n+1</a:t>
            </a:r>
            <a:r>
              <a:rPr lang="en-US" baseline="0" dirty="0" smtClean="0"/>
              <a:t> belongs to the red actin and which belongs to the blue Actin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-&gt; Vehicles</a:t>
            </a:r>
            <a:r>
              <a:rPr lang="en-US" baseline="0" dirty="0" smtClean="0"/>
              <a:t> of transportation</a:t>
            </a:r>
          </a:p>
          <a:p>
            <a:r>
              <a:rPr lang="en-US" baseline="0" dirty="0" smtClean="0"/>
              <a:t>-&gt; </a:t>
            </a:r>
            <a:r>
              <a:rPr lang="en-US" dirty="0" smtClean="0"/>
              <a:t>Motor proteins can travel great distances</a:t>
            </a:r>
            <a:r>
              <a:rPr lang="en-US" baseline="0" dirty="0" smtClean="0"/>
              <a:t> with</a:t>
            </a:r>
            <a:r>
              <a:rPr lang="en-US" dirty="0" smtClean="0"/>
              <a:t> great timing</a:t>
            </a:r>
          </a:p>
          <a:p>
            <a:endParaRPr lang="en-US" dirty="0" smtClean="0"/>
          </a:p>
          <a:p>
            <a:r>
              <a:rPr lang="en-US" dirty="0" smtClean="0"/>
              <a:t>-&gt; Pulling power to </a:t>
            </a:r>
            <a:r>
              <a:rPr lang="en-US" u="sng" dirty="0" smtClean="0"/>
              <a:t>separate</a:t>
            </a:r>
            <a:r>
              <a:rPr lang="en-US" u="sng" baseline="0" dirty="0" smtClean="0"/>
              <a:t> chromosomes</a:t>
            </a:r>
            <a:r>
              <a:rPr lang="en-US" baseline="0" dirty="0" smtClean="0"/>
              <a:t> during </a:t>
            </a:r>
            <a:r>
              <a:rPr lang="en-US" u="sng" baseline="0" dirty="0" smtClean="0"/>
              <a:t>cell division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walk down nerve cell, make sure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well stocked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neurotransmitters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r>
              <a:rPr lang="en-US" dirty="0" smtClean="0"/>
              <a:t>-&gt;</a:t>
            </a:r>
            <a:r>
              <a:rPr lang="en-US" baseline="0" dirty="0" smtClean="0"/>
              <a:t> Transport </a:t>
            </a:r>
            <a:r>
              <a:rPr lang="en-US" dirty="0" smtClean="0"/>
              <a:t>neurotransmitters </a:t>
            </a:r>
            <a:r>
              <a:rPr lang="en-US" baseline="0" dirty="0" smtClean="0"/>
              <a:t>up to a 1 meter away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</a:t>
            </a:r>
            <a:r>
              <a:rPr lang="en-US" b="1" i="1" baseline="0" dirty="0" smtClean="0"/>
              <a:t>Video: </a:t>
            </a:r>
            <a:r>
              <a:rPr lang="en-US" baseline="0" dirty="0" smtClean="0"/>
              <a:t> </a:t>
            </a:r>
            <a:r>
              <a:rPr lang="en-US" baseline="0" dirty="0" smtClean="0"/>
              <a:t>See </a:t>
            </a:r>
            <a:r>
              <a:rPr lang="en-US" baseline="0" dirty="0" err="1" smtClean="0"/>
              <a:t>Kinesin</a:t>
            </a:r>
            <a:r>
              <a:rPr lang="en-US" baseline="0" dirty="0" smtClean="0"/>
              <a:t> transporting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579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If we can </a:t>
            </a:r>
            <a:r>
              <a:rPr lang="en-US" dirty="0" err="1" smtClean="0"/>
              <a:t>advect</a:t>
            </a:r>
            <a:r>
              <a:rPr lang="en-US" baseline="0" dirty="0" smtClean="0"/>
              <a:t> the location of both the red and blue Actins to the next frame, we can simply assign pixels according to the respective Actins by seeing which </a:t>
            </a:r>
            <a:r>
              <a:rPr lang="en-US" baseline="0" dirty="0" err="1" smtClean="0"/>
              <a:t>Parzen</a:t>
            </a:r>
            <a:r>
              <a:rPr lang="en-US" baseline="0" dirty="0" smtClean="0"/>
              <a:t> window has a higher value at a certain pixel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-&gt; </a:t>
            </a:r>
            <a:r>
              <a:rPr lang="en-US" dirty="0" smtClean="0"/>
              <a:t>The aim is to assign those pixels in the F</a:t>
            </a:r>
            <a:r>
              <a:rPr lang="en-US" baseline="-25000" dirty="0" smtClean="0"/>
              <a:t>n+1</a:t>
            </a:r>
            <a:r>
              <a:rPr lang="en-US" dirty="0" smtClean="0"/>
              <a:t> object to Blue Actin wherever pixels have</a:t>
            </a:r>
            <a:r>
              <a:rPr lang="en-US" baseline="0" dirty="0" smtClean="0"/>
              <a:t> higher probability to belong to </a:t>
            </a:r>
            <a:r>
              <a:rPr lang="en-US" dirty="0" smtClean="0"/>
              <a:t>Blue than Red Actin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In the next few slides I will briefly give</a:t>
            </a:r>
            <a:r>
              <a:rPr lang="en-US" baseline="0" dirty="0" smtClean="0"/>
              <a:t> an overview of Shape Context and how they can be used in resolving occlusion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First step</a:t>
            </a:r>
            <a:r>
              <a:rPr lang="en-US" baseline="0" dirty="0" smtClean="0"/>
              <a:t> in Shape context – sample perimeter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Compute the log polar graph for each perimeter point</a:t>
            </a:r>
          </a:p>
          <a:p>
            <a:endParaRPr lang="en-US" dirty="0" smtClean="0"/>
          </a:p>
          <a:p>
            <a:r>
              <a:rPr lang="en-US" dirty="0" smtClean="0"/>
              <a:t>-&gt; Notice while computing the log-polar graph,</a:t>
            </a:r>
            <a:r>
              <a:rPr lang="en-US" baseline="0" dirty="0" smtClean="0"/>
              <a:t> points for both objects are considered 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Same thing</a:t>
            </a:r>
            <a:r>
              <a:rPr lang="en-US" baseline="0" dirty="0" smtClean="0"/>
              <a:t> done for F</a:t>
            </a:r>
            <a:r>
              <a:rPr lang="en-US" baseline="-25000" dirty="0" smtClean="0"/>
              <a:t>n+1</a:t>
            </a:r>
            <a:r>
              <a:rPr lang="en-US" baseline="0" dirty="0" smtClean="0"/>
              <a:t>’s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</a:t>
            </a:r>
            <a:r>
              <a:rPr lang="en-US" dirty="0" smtClean="0">
                <a:solidFill>
                  <a:schemeClr val="bg1"/>
                </a:solidFill>
              </a:rPr>
              <a:t>The aim is to associate every sampled perimeter point in F</a:t>
            </a:r>
            <a:r>
              <a:rPr lang="en-US" baseline="-25000" dirty="0" smtClean="0">
                <a:solidFill>
                  <a:schemeClr val="bg1"/>
                </a:solidFill>
              </a:rPr>
              <a:t>n+1</a:t>
            </a:r>
            <a:r>
              <a:rPr lang="en-US" dirty="0" smtClean="0">
                <a:solidFill>
                  <a:schemeClr val="bg1"/>
                </a:solidFill>
              </a:rPr>
              <a:t> to either of the two original objects in 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baseline="-25000" dirty="0" err="1" smtClean="0">
                <a:solidFill>
                  <a:schemeClr val="bg1"/>
                </a:solidFill>
              </a:rPr>
              <a:t>n</a:t>
            </a:r>
            <a:endParaRPr lang="en-US" baseline="-25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-&gt; The association will decide which portion of the object belongs to which Actin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</a:t>
            </a:r>
            <a:r>
              <a:rPr lang="en-US" baseline="0" dirty="0" smtClean="0"/>
              <a:t> The log polar graphs of P1 and P2 are compared to all log-polar graphs from Fn.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</a:t>
            </a:r>
            <a:r>
              <a:rPr lang="en-US" sz="1200" dirty="0" smtClean="0">
                <a:solidFill>
                  <a:schemeClr val="bg1"/>
                </a:solidFill>
              </a:rPr>
              <a:t>… comparison is done through </a:t>
            </a:r>
            <a:r>
              <a:rPr lang="en-US" sz="1200" i="1" dirty="0" smtClean="0">
                <a:solidFill>
                  <a:schemeClr val="bg1"/>
                </a:solidFill>
              </a:rPr>
              <a:t>Chi Squared distance </a:t>
            </a:r>
            <a:r>
              <a:rPr lang="en-US" sz="1200" dirty="0" smtClean="0">
                <a:solidFill>
                  <a:schemeClr val="bg1"/>
                </a:solidFill>
              </a:rPr>
              <a:t>between log polar graphs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-250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The slide shows the 6 closest matches – note how all matches</a:t>
            </a:r>
            <a:r>
              <a:rPr lang="en-US" baseline="0" dirty="0" smtClean="0"/>
              <a:t> lie a certain proximity</a:t>
            </a:r>
            <a:endParaRPr lang="en-US" sz="1200" baseline="-25000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-&gt; Using this technique all points in F</a:t>
            </a:r>
            <a:r>
              <a:rPr lang="en-US" baseline="-25000" dirty="0" smtClean="0">
                <a:solidFill>
                  <a:schemeClr val="bg1"/>
                </a:solidFill>
              </a:rPr>
              <a:t>n+1</a:t>
            </a:r>
            <a:r>
              <a:rPr lang="en-US" dirty="0" smtClean="0">
                <a:solidFill>
                  <a:schemeClr val="bg1"/>
                </a:solidFill>
              </a:rPr>
              <a:t> get associated to points in F</a:t>
            </a:r>
            <a:r>
              <a:rPr lang="en-US" baseline="-25000" dirty="0" smtClean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. Hence, F</a:t>
            </a:r>
            <a:r>
              <a:rPr lang="en-US" baseline="-25000" dirty="0" smtClean="0">
                <a:solidFill>
                  <a:schemeClr val="bg1"/>
                </a:solidFill>
              </a:rPr>
              <a:t>n+1</a:t>
            </a:r>
            <a:r>
              <a:rPr lang="en-US" dirty="0" smtClean="0">
                <a:solidFill>
                  <a:schemeClr val="bg1"/>
                </a:solidFill>
              </a:rPr>
              <a:t> has essentially been bifurcated into two objects!</a:t>
            </a:r>
            <a:endParaRPr lang="en-US" baseline="-25000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-&gt; </a:t>
            </a:r>
            <a:r>
              <a:rPr lang="en-US" u="sng" baseline="0" dirty="0" smtClean="0"/>
              <a:t>Microfilaments</a:t>
            </a:r>
            <a:r>
              <a:rPr lang="en-US" baseline="0" dirty="0" smtClean="0"/>
              <a:t> partnered with motor protein </a:t>
            </a:r>
            <a:r>
              <a:rPr lang="en-US" u="sng" baseline="0" dirty="0" smtClean="0"/>
              <a:t>Myosin</a:t>
            </a:r>
            <a:r>
              <a:rPr lang="en-US" baseline="0" dirty="0" smtClean="0"/>
              <a:t>, </a:t>
            </a:r>
            <a:r>
              <a:rPr lang="en-US" u="sng" baseline="0" dirty="0" smtClean="0"/>
              <a:t>tensile force</a:t>
            </a:r>
            <a:endParaRPr lang="en-US" baseline="0" dirty="0" smtClean="0"/>
          </a:p>
          <a:p>
            <a:r>
              <a:rPr lang="en-US" baseline="0" dirty="0" smtClean="0"/>
              <a:t>-&gt; Muscle </a:t>
            </a:r>
            <a:r>
              <a:rPr lang="en-US" baseline="0" dirty="0" smtClean="0"/>
              <a:t>contraction is done by muscle </a:t>
            </a:r>
            <a:r>
              <a:rPr lang="en-US" baseline="0" dirty="0" smtClean="0"/>
              <a:t>myosin</a:t>
            </a:r>
            <a:endParaRPr lang="en-US" baseline="0" dirty="0" smtClean="0"/>
          </a:p>
          <a:p>
            <a:r>
              <a:rPr lang="en-US" baseline="0" dirty="0" smtClean="0"/>
              <a:t>-&gt; Myosin </a:t>
            </a:r>
            <a:r>
              <a:rPr lang="en-US" baseline="0" dirty="0" smtClean="0"/>
              <a:t>proteins, moves over cytoskeletal substrates </a:t>
            </a:r>
            <a:r>
              <a:rPr lang="en-US" baseline="0" dirty="0" smtClean="0"/>
              <a:t>converting </a:t>
            </a:r>
            <a:r>
              <a:rPr lang="en-US" baseline="0" dirty="0" smtClean="0"/>
              <a:t>chemical to </a:t>
            </a:r>
            <a:r>
              <a:rPr lang="en-US" baseline="0" dirty="0" smtClean="0"/>
              <a:t>mechanical</a:t>
            </a:r>
          </a:p>
          <a:p>
            <a:r>
              <a:rPr lang="en-US" baseline="0" dirty="0" smtClean="0"/>
              <a:t>-&gt; The source </a:t>
            </a:r>
            <a:r>
              <a:rPr lang="en-US" baseline="0" dirty="0" smtClean="0"/>
              <a:t>of chemical energy is </a:t>
            </a:r>
            <a:r>
              <a:rPr lang="en-US" u="sng" baseline="0" dirty="0" smtClean="0"/>
              <a:t>ATP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-&gt; </a:t>
            </a:r>
            <a:r>
              <a:rPr lang="en-US" b="1" i="1" baseline="0" dirty="0" smtClean="0"/>
              <a:t>Video:</a:t>
            </a:r>
            <a:r>
              <a:rPr lang="en-US" i="1" baseline="0" dirty="0" smtClean="0"/>
              <a:t>  </a:t>
            </a:r>
            <a:r>
              <a:rPr lang="en-US" baseline="0" dirty="0" smtClean="0"/>
              <a:t>ATP hydrolysis on Myosin head causes this power stroke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(process knows when and how to move your foot’s arch)</a:t>
            </a:r>
            <a:endParaRPr lang="en-US" i="1" baseline="0" dirty="0" smtClean="0"/>
          </a:p>
          <a:p>
            <a:r>
              <a:rPr lang="en-US" baseline="0" dirty="0" smtClean="0"/>
              <a:t>-&gt; </a:t>
            </a:r>
            <a:r>
              <a:rPr lang="en-US" b="1" i="1" baseline="0" dirty="0" smtClean="0"/>
              <a:t>Figure: </a:t>
            </a:r>
            <a:r>
              <a:rPr lang="en-US" baseline="0" dirty="0" smtClean="0"/>
              <a:t> Our experiment TURN AROUND Myosin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---------------------------------------------------------------</a:t>
            </a:r>
            <a:endParaRPr lang="en-US" baseline="0" dirty="0" smtClean="0"/>
          </a:p>
          <a:p>
            <a:r>
              <a:rPr lang="en-US" baseline="0" dirty="0" smtClean="0"/>
              <a:t>A series of small conformational changes that are tightly linked to the nucleotide associated events occurs within the protein. The end result is a large conformational change called the power stroke. The end result is the tensile force within a cell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0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So</a:t>
            </a:r>
            <a:r>
              <a:rPr lang="en-US" baseline="0" dirty="0" smtClean="0"/>
              <a:t> performing shape contexts over time preserves the identity of the two Actins. </a:t>
            </a:r>
            <a:r>
              <a:rPr lang="en-US" dirty="0" smtClean="0"/>
              <a:t>On a split we can then decide which object is which by seeing where have most of points</a:t>
            </a:r>
            <a:r>
              <a:rPr lang="en-US" baseline="0" dirty="0" smtClean="0"/>
              <a:t> ended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-&gt; </a:t>
            </a:r>
            <a:r>
              <a:rPr lang="en-US" i="1" dirty="0" smtClean="0"/>
              <a:t>This method fails in complete occlusions and cross-overs.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+mn-cs"/>
              </a:rPr>
              <a:t>-&gt; Still under experimentation</a:t>
            </a:r>
            <a:r>
              <a:rPr lang="en-US" sz="1200" baseline="0" dirty="0" smtClean="0">
                <a:latin typeface="+mn-lt"/>
                <a:cs typeface="+mn-cs"/>
              </a:rPr>
              <a:t> | result of our experience. We think that the key is segmentation using information about the </a:t>
            </a:r>
            <a:r>
              <a:rPr lang="en-US" sz="1200" u="sng" baseline="0" dirty="0" smtClean="0">
                <a:latin typeface="+mn-lt"/>
                <a:cs typeface="+mn-cs"/>
              </a:rPr>
              <a:t>length</a:t>
            </a:r>
            <a:r>
              <a:rPr lang="en-US" sz="1200" baseline="0" dirty="0" smtClean="0">
                <a:latin typeface="+mn-lt"/>
                <a:cs typeface="+mn-cs"/>
              </a:rPr>
              <a:t> and </a:t>
            </a:r>
            <a:r>
              <a:rPr lang="en-US" sz="1200" u="sng" baseline="0" dirty="0" smtClean="0">
                <a:latin typeface="+mn-lt"/>
                <a:cs typeface="+mn-cs"/>
              </a:rPr>
              <a:t>last known shape</a:t>
            </a:r>
            <a:r>
              <a:rPr lang="en-US" sz="1200" baseline="0" dirty="0" smtClean="0">
                <a:latin typeface="+mn-lt"/>
                <a:cs typeface="+mn-cs"/>
              </a:rPr>
              <a:t> of the Actin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+mn-lt"/>
                <a:cs typeface="+mn-cs"/>
              </a:rPr>
              <a:t>Conditions &amp; clues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+mn-lt"/>
                <a:cs typeface="+mn-cs"/>
              </a:rPr>
              <a:t>-&gt; Actin can only be of a certain width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+mn-lt"/>
                <a:cs typeface="+mn-cs"/>
              </a:rPr>
              <a:t>-&gt; Regions of occlusions usually have different camera sensor response (increase in green layer)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+mn-lt"/>
                <a:cs typeface="+mn-cs"/>
              </a:rPr>
              <a:t>-&gt; Each Actin’s skeleton can have only two ends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+mn-lt"/>
                <a:cs typeface="+mn-cs"/>
              </a:rPr>
              <a:t>-&gt; They bend smoothly</a:t>
            </a:r>
            <a:endParaRPr lang="en-US" sz="1200" dirty="0" smtClean="0">
              <a:latin typeface="+mn-lt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+mn-lt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+mn-cs"/>
              </a:rPr>
              <a:t>Shows the major steps in </a:t>
            </a:r>
            <a:r>
              <a:rPr lang="en-US" sz="1200" dirty="0" smtClean="0"/>
              <a:t>segmenting a connected component label into different Actins in a single frame.</a:t>
            </a:r>
            <a:endParaRPr lang="en-US" sz="1200" dirty="0" smtClean="0">
              <a:latin typeface="+mn-lt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+mn-lt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+mn-cs"/>
              </a:rPr>
              <a:t>-&gt;</a:t>
            </a:r>
            <a:r>
              <a:rPr lang="en-US" sz="1200" baseline="0" dirty="0" smtClean="0">
                <a:latin typeface="+mn-lt"/>
                <a:cs typeface="+mn-cs"/>
              </a:rPr>
              <a:t> </a:t>
            </a:r>
            <a:r>
              <a:rPr lang="en-US" sz="1200" dirty="0" smtClean="0">
                <a:latin typeface="+mn-lt"/>
                <a:cs typeface="+mn-cs"/>
              </a:rPr>
              <a:t>Step</a:t>
            </a:r>
            <a:r>
              <a:rPr lang="en-US" sz="1200" baseline="0" dirty="0" smtClean="0">
                <a:latin typeface="+mn-lt"/>
                <a:cs typeface="+mn-cs"/>
              </a:rPr>
              <a:t> 1:</a:t>
            </a:r>
            <a:r>
              <a:rPr lang="en-US" sz="1200" dirty="0" smtClean="0">
                <a:latin typeface="+mn-lt"/>
                <a:cs typeface="+mn-cs"/>
              </a:rPr>
              <a:t> </a:t>
            </a:r>
            <a:r>
              <a:rPr lang="en-US" sz="1200" dirty="0" smtClean="0"/>
              <a:t>smoothens the frame and thresholds to extracts a connected component label; which can contain a number of Actin filaments.</a:t>
            </a:r>
            <a:r>
              <a:rPr lang="en-US" sz="1200" dirty="0" smtClean="0">
                <a:latin typeface="+mn-lt"/>
                <a:cs typeface="+mn-cs"/>
              </a:rPr>
              <a:t> -&gt; Step 2:</a:t>
            </a:r>
            <a:r>
              <a:rPr lang="en-US" sz="1200" baseline="0" dirty="0" smtClean="0">
                <a:latin typeface="+mn-lt"/>
                <a:cs typeface="+mn-cs"/>
              </a:rPr>
              <a:t> </a:t>
            </a:r>
            <a:r>
              <a:rPr lang="en-US" sz="1200" dirty="0" smtClean="0"/>
              <a:t>generates splines from the skeleton of the given connected component label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-&gt;</a:t>
            </a:r>
            <a:r>
              <a:rPr lang="en-US" sz="1200" baseline="0" dirty="0" smtClean="0"/>
              <a:t> </a:t>
            </a:r>
            <a:r>
              <a:rPr lang="en-US" sz="1200" dirty="0" smtClean="0"/>
              <a:t>Step 3: computes the regions of possible occlusion, and then synthesizes Actin skeletons in these regions.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  <a:cs typeface="+mn-cs"/>
              </a:rPr>
              <a:t>-&gt;</a:t>
            </a:r>
            <a:r>
              <a:rPr lang="en-US" sz="1200" baseline="0" dirty="0" smtClean="0">
                <a:latin typeface="+mn-lt"/>
                <a:cs typeface="+mn-cs"/>
              </a:rPr>
              <a:t> </a:t>
            </a:r>
            <a:r>
              <a:rPr lang="en-US" sz="1200" dirty="0" smtClean="0">
                <a:latin typeface="+mn-lt"/>
                <a:cs typeface="+mn-cs"/>
              </a:rPr>
              <a:t>Step 4: </a:t>
            </a:r>
            <a:r>
              <a:rPr lang="en-US" sz="1200" dirty="0" smtClean="0"/>
              <a:t>associates</a:t>
            </a:r>
            <a:r>
              <a:rPr lang="en-US" sz="1200" dirty="0" smtClean="0">
                <a:latin typeface="+mn-lt"/>
                <a:cs typeface="+mn-cs"/>
              </a:rPr>
              <a:t> the splines and skeletons generation Step 2 and 3B </a:t>
            </a:r>
            <a:r>
              <a:rPr lang="en-US" sz="1200" dirty="0" smtClean="0"/>
              <a:t>while keeping the bending of splines in check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-&gt; Step 5:</a:t>
            </a:r>
            <a:r>
              <a:rPr lang="en-US" sz="1200" baseline="0" dirty="0" smtClean="0"/>
              <a:t> </a:t>
            </a:r>
            <a:r>
              <a:rPr lang="en-US" sz="1200" dirty="0" smtClean="0"/>
              <a:t>generates the possible segments as indicated by the output of step 4; this gives the Actins present in the connected component label</a:t>
            </a:r>
            <a:r>
              <a:rPr lang="en-US" sz="1200" dirty="0" smtClean="0">
                <a:latin typeface="+mn-lt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455B0-D420-4032-AD60-BF37CC74C872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-&gt; So the</a:t>
            </a:r>
            <a:r>
              <a:rPr lang="en-US" baseline="0" dirty="0" smtClean="0"/>
              <a:t> region of occlusion is missing information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. The segmentation technique has to guess about this</a:t>
            </a:r>
            <a:r>
              <a:rPr lang="en-US" baseline="0" dirty="0" smtClean="0">
                <a:solidFill>
                  <a:schemeClr val="accent2">
                    <a:lumMod val="50000"/>
                  </a:schemeClr>
                </a:solidFill>
              </a:rPr>
              <a:t> region – but make informed guesses by looking at previous segmentations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first Actins are associated across the occlusion area – for this to happen reasonably a good object model is necessary (this job becomes increasingly difficult with increasing complexity of possible deformations in a non-rigid object)</a:t>
            </a:r>
          </a:p>
          <a:p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-&gt;</a:t>
            </a:r>
            <a:r>
              <a:rPr lang="en-US" baseline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(and can only undergo a limited amount of deformation)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455B0-D420-4032-AD60-BF37CC74C872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-&gt; Previously</a:t>
            </a:r>
            <a:r>
              <a:rPr lang="en-US" baseline="0" dirty="0" smtClean="0"/>
              <a:t> Orientation dependent on length</a:t>
            </a:r>
            <a:endParaRPr lang="en-US" dirty="0" smtClean="0"/>
          </a:p>
          <a:p>
            <a:r>
              <a:rPr lang="en-US" dirty="0" smtClean="0"/>
              <a:t>-&gt; We</a:t>
            </a:r>
            <a:r>
              <a:rPr lang="en-US" baseline="0" dirty="0" smtClean="0"/>
              <a:t> studied quantitatively how this orientation come about</a:t>
            </a:r>
          </a:p>
          <a:p>
            <a:r>
              <a:rPr lang="en-US" baseline="0" dirty="0" smtClean="0"/>
              <a:t>	Dependence on </a:t>
            </a:r>
            <a:r>
              <a:rPr lang="en-US" u="sng" baseline="0" dirty="0" smtClean="0"/>
              <a:t>F-actin length</a:t>
            </a:r>
            <a:r>
              <a:rPr lang="en-US" baseline="0" dirty="0" smtClean="0"/>
              <a:t> and </a:t>
            </a:r>
            <a:r>
              <a:rPr lang="en-US" u="sng" baseline="0" dirty="0" smtClean="0"/>
              <a:t>Density</a:t>
            </a:r>
          </a:p>
          <a:p>
            <a:r>
              <a:rPr lang="en-US" u="none" baseline="0" dirty="0" smtClean="0"/>
              <a:t>	Interestingly oriented when densities close to Mammalian cells</a:t>
            </a:r>
            <a:endParaRPr lang="en-US" u="non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</a:t>
            </a:r>
            <a:r>
              <a:rPr lang="en-US" b="1" i="1" dirty="0" smtClean="0"/>
              <a:t>Video:  </a:t>
            </a:r>
            <a:r>
              <a:rPr lang="en-US" b="0" i="0" u="none" dirty="0" smtClean="0"/>
              <a:t>only</a:t>
            </a:r>
            <a:r>
              <a:rPr lang="en-US" b="0" i="0" u="none" baseline="0" dirty="0" smtClean="0"/>
              <a:t> a certain number of Actins</a:t>
            </a:r>
            <a:r>
              <a:rPr lang="en-US" b="1" i="1" baseline="0" dirty="0" smtClean="0"/>
              <a:t> </a:t>
            </a:r>
            <a:r>
              <a:rPr lang="en-US" u="sng" dirty="0" err="1" smtClean="0"/>
              <a:t>Rhodamine</a:t>
            </a:r>
            <a:r>
              <a:rPr lang="en-US" u="sng" dirty="0" smtClean="0"/>
              <a:t> </a:t>
            </a:r>
            <a:r>
              <a:rPr lang="en-US" u="sng" dirty="0" err="1" smtClean="0"/>
              <a:t>Phalloidin</a:t>
            </a:r>
            <a:endParaRPr lang="en-US" b="1" i="1" u="sng" dirty="0" smtClean="0"/>
          </a:p>
          <a:p>
            <a:endParaRPr lang="en-US" dirty="0" smtClean="0"/>
          </a:p>
          <a:p>
            <a:r>
              <a:rPr lang="en-US" dirty="0" smtClean="0"/>
              <a:t>Why </a:t>
            </a:r>
            <a:r>
              <a:rPr lang="en-US" baseline="0" dirty="0" smtClean="0"/>
              <a:t>IMPORTANT:</a:t>
            </a:r>
            <a:endParaRPr lang="en-US" baseline="0" dirty="0" smtClean="0"/>
          </a:p>
          <a:p>
            <a:r>
              <a:rPr lang="en-US" dirty="0" smtClean="0"/>
              <a:t>-&gt; F-Actin play </a:t>
            </a:r>
            <a:r>
              <a:rPr lang="en-US" dirty="0" smtClean="0"/>
              <a:t>an important role in migrating cells. </a:t>
            </a:r>
            <a:endParaRPr lang="en-US" dirty="0" smtClean="0"/>
          </a:p>
          <a:p>
            <a:r>
              <a:rPr lang="en-US" dirty="0" smtClean="0"/>
              <a:t>-&gt; Since</a:t>
            </a:r>
            <a:r>
              <a:rPr lang="en-US" baseline="0" dirty="0" smtClean="0"/>
              <a:t> their effect stretches far greater than their own length</a:t>
            </a:r>
          </a:p>
          <a:p>
            <a:r>
              <a:rPr lang="en-US" baseline="0" dirty="0" smtClean="0"/>
              <a:t>	–techniques </a:t>
            </a:r>
            <a:r>
              <a:rPr lang="en-US" baseline="0" dirty="0" smtClean="0"/>
              <a:t>where cell migration responds to chemical cues.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7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part will involve generalized tracking – can be applied to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1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-&gt; Detection Features</a:t>
            </a:r>
          </a:p>
          <a:p>
            <a:r>
              <a:rPr lang="en-US" baseline="0" dirty="0" smtClean="0"/>
              <a:t>	SIFT features</a:t>
            </a:r>
          </a:p>
          <a:p>
            <a:r>
              <a:rPr lang="en-US" baseline="0" dirty="0" smtClean="0"/>
              <a:t>	KLT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Hungarian method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solves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action="ppaction://hlinkfile" tooltip="Assignment problem"/>
              </a:rPr>
              <a:t>assignment problem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action="ppaction://hlinkfile" tooltip="Polynomial time"/>
              </a:rPr>
              <a:t>polynomial time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O(n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What is the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hungarian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method?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-&gt; 3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 jobs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to note: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Different number of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frames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-&gt; What values for Exit / entry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 itself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our key-contribution in the Tracking domain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BF09-D5CB-40D8-86B4-35E58EC7C8D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D333-A773-4936-9031-8839CB35E63F}" type="datetime1">
              <a:rPr lang="en-US" smtClean="0"/>
              <a:t>6/9/2010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CCCE-055C-4F3E-80CE-CC073FC6E6D6}" type="datetime1">
              <a:rPr lang="en-US" smtClean="0"/>
              <a:t>6/9/2010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0475-B00F-47B6-9881-F85183953827}" type="datetime1">
              <a:rPr lang="en-US" smtClean="0"/>
              <a:t>6/9/2010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54D4-EFF4-4035-A03E-97FB6AE3CB69}" type="datetime1">
              <a:rPr lang="en-US" smtClean="0"/>
              <a:t>6/9/2010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FD4D-4BA9-4E82-962F-E38CED906E75}" type="datetime1">
              <a:rPr lang="en-US" smtClean="0"/>
              <a:t>6/9/2010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65F2-9690-4F9B-B22E-009EE203ACE0}" type="datetime1">
              <a:rPr lang="en-US" smtClean="0"/>
              <a:t>6/9/2010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0B00F-C778-405E-A04C-C786FD8E3C16}" type="datetime1">
              <a:rPr lang="en-US" smtClean="0"/>
              <a:t>6/9/2010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3FA1-0C96-4B2D-9E57-98249C82F8E4}" type="datetime1">
              <a:rPr lang="en-US" smtClean="0"/>
              <a:t>6/9/2010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6690-96A1-4CB9-ACB6-30B0732BB22C}" type="datetime1">
              <a:rPr lang="en-US" smtClean="0"/>
              <a:t>6/9/2010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0E66-69EE-45EF-96A2-E016C6F4D149}" type="datetime1">
              <a:rPr lang="en-US" smtClean="0"/>
              <a:t>6/9/2010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AE65-6144-4680-8541-2C96E11C94E3}" type="datetime1">
              <a:rPr lang="en-US" smtClean="0"/>
              <a:t>6/9/2010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1C424-622D-4780-A07A-8E21770EFE28}" type="datetime1">
              <a:rPr lang="en-US" smtClean="0"/>
              <a:t>6/9/2010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51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6" Type="http://schemas.openxmlformats.org/officeDocument/2006/relationships/hyperlink" Target="videos/shapeContextFailure" TargetMode="External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f"/><Relationship Id="rId3" Type="http://schemas.openxmlformats.org/officeDocument/2006/relationships/image" Target="../media/image75.tiff"/><Relationship Id="rId7" Type="http://schemas.openxmlformats.org/officeDocument/2006/relationships/image" Target="../media/image79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11" Type="http://schemas.openxmlformats.org/officeDocument/2006/relationships/image" Target="../media/image83.tiff"/><Relationship Id="rId5" Type="http://schemas.openxmlformats.org/officeDocument/2006/relationships/image" Target="../media/image77.tiff"/><Relationship Id="rId10" Type="http://schemas.openxmlformats.org/officeDocument/2006/relationships/image" Target="../media/image82.tiff"/><Relationship Id="rId4" Type="http://schemas.openxmlformats.org/officeDocument/2006/relationships/image" Target="../media/image76.tiff"/><Relationship Id="rId9" Type="http://schemas.openxmlformats.org/officeDocument/2006/relationships/image" Target="../media/image81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videos/splineSegmentation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avi"/><Relationship Id="rId7" Type="http://schemas.openxmlformats.org/officeDocument/2006/relationships/image" Target="../media/image10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2667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B73232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819400"/>
            <a:ext cx="7924800" cy="8382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Shape aware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i="1" dirty="0" smtClean="0">
                <a:solidFill>
                  <a:schemeClr val="bg1"/>
                </a:solidFill>
              </a:rPr>
              <a:t>racking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 </a:t>
            </a:r>
            <a:r>
              <a:rPr lang="en-US" b="1" dirty="0" err="1" smtClean="0">
                <a:solidFill>
                  <a:schemeClr val="bg1"/>
                </a:solidFill>
              </a:rPr>
              <a:t>Bioimaging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2" descr="C:\Users\Ahmad\Desktop\highlight_collisions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" t="2" r="34340" b="37044"/>
          <a:stretch/>
        </p:blipFill>
        <p:spPr bwMode="auto">
          <a:xfrm>
            <a:off x="-26126" y="65314"/>
            <a:ext cx="2999232" cy="25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789" y="38862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FFFF66" mc:Ignorable=""/>
                </a:solidFill>
              </a:rPr>
              <a:t>Ahmad </a:t>
            </a:r>
            <a:r>
              <a:rPr lang="en-US" b="1" dirty="0" err="1" smtClean="0">
                <a:solidFill>
                  <a:srgbClr xmlns:mc="http://schemas.openxmlformats.org/markup-compatibility/2006" xmlns:a14="http://schemas.microsoft.com/office/drawing/2010/main" val="FFFF66" mc:Ignorable=""/>
                </a:solidFill>
              </a:rPr>
              <a:t>Humayun</a:t>
            </a:r>
            <a:endParaRPr lang="en-US" b="1" dirty="0" smtClean="0">
              <a:solidFill>
                <a:srgbClr xmlns:mc="http://schemas.openxmlformats.org/markup-compatibility/2006" xmlns:a14="http://schemas.microsoft.com/office/drawing/2010/main" val="FFFF66" mc:Ignorable=""/>
              </a:solidFill>
            </a:endParaRPr>
          </a:p>
          <a:p>
            <a:pPr algn="l"/>
            <a:r>
              <a:rPr lang="en-US" sz="2200" u="sng" dirty="0">
                <a:solidFill>
                  <a:schemeClr val="bg1"/>
                </a:solidFill>
              </a:rPr>
              <a:t>http://www.cs.ucl.ac.uk/students/A.Humayun/</a:t>
            </a:r>
          </a:p>
        </p:txBody>
      </p:sp>
      <p:pic>
        <p:nvPicPr>
          <p:cNvPr id="17" name="Picture 3" descr="C:\Users\Ahmad\Desktop\highlight_collisions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r="33958" b="36797"/>
          <a:stretch/>
        </p:blipFill>
        <p:spPr bwMode="auto">
          <a:xfrm>
            <a:off x="3059321" y="63137"/>
            <a:ext cx="2999232" cy="25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8" name="Picture 4" descr="C:\Users\Ahmad\Desktop\highlight_collisions_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58" b="36818"/>
          <a:stretch/>
        </p:blipFill>
        <p:spPr bwMode="auto">
          <a:xfrm>
            <a:off x="6144768" y="56606"/>
            <a:ext cx="2999232" cy="25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30" name="Picture 6" descr="C:\Users\Ahmad\Desktop\SSE 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715000"/>
            <a:ext cx="1801092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31" name="Picture 7" descr="C:\Users\Ahmad\Desktop\NIMR 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7" y="5791200"/>
            <a:ext cx="2819400" cy="6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4343401" y="40386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83024" y="2988733"/>
            <a:ext cx="3307976" cy="2460563"/>
            <a:chOff x="457200" y="2438400"/>
            <a:chExt cx="2743200" cy="2040467"/>
          </a:xfrm>
        </p:grpSpPr>
        <p:grpSp>
          <p:nvGrpSpPr>
            <p:cNvPr id="4" name="Group 73"/>
            <p:cNvGrpSpPr/>
            <p:nvPr/>
          </p:nvGrpSpPr>
          <p:grpSpPr>
            <a:xfrm>
              <a:off x="457200" y="2438400"/>
              <a:ext cx="2743200" cy="2040467"/>
              <a:chOff x="457200" y="2150533"/>
              <a:chExt cx="2819400" cy="219286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57200" y="2150533"/>
                <a:ext cx="2819400" cy="219286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Multiply 6"/>
              <p:cNvSpPr/>
              <p:nvPr/>
            </p:nvSpPr>
            <p:spPr>
              <a:xfrm>
                <a:off x="1982394" y="3695163"/>
                <a:ext cx="228600" cy="228600"/>
              </a:xfrm>
              <a:prstGeom prst="mathMultiply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/>
              <p:cNvSpPr/>
              <p:nvPr/>
            </p:nvSpPr>
            <p:spPr>
              <a:xfrm>
                <a:off x="1094740" y="2871112"/>
                <a:ext cx="228600" cy="228600"/>
              </a:xfrm>
              <a:prstGeom prst="mathMultiply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590800" y="2502243"/>
              <a:ext cx="461977" cy="486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n</a:t>
              </a:r>
              <a:endParaRPr lang="en-US" sz="2800" baseline="-25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9600" y="1219200"/>
            <a:ext cx="8001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Corresponding through feature points e.g. </a:t>
            </a:r>
            <a:r>
              <a:rPr lang="en-US" sz="2400" i="1" u="sng" dirty="0" err="1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centroids</a:t>
            </a:r>
            <a:r>
              <a:rPr lang="en-US" sz="24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.</a:t>
            </a:r>
          </a:p>
          <a:p>
            <a:endParaRPr lang="en-US" sz="900" dirty="0" smtClean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  <a:p>
            <a:r>
              <a:rPr lang="en-US" sz="24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Is this the best approach? Feature points don’t always take the whole object shape into context, affecting tracking.</a:t>
            </a:r>
            <a:endParaRPr lang="en-US" sz="2400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50295" y="3136557"/>
            <a:ext cx="588085" cy="1546640"/>
          </a:xfrm>
          <a:prstGeom prst="ellipse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98337" y="4536527"/>
            <a:ext cx="1837765" cy="632716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800599" y="3014133"/>
            <a:ext cx="3124201" cy="2429934"/>
            <a:chOff x="3809998" y="2480733"/>
            <a:chExt cx="2590801" cy="2015067"/>
          </a:xfrm>
        </p:grpSpPr>
        <p:grpSp>
          <p:nvGrpSpPr>
            <p:cNvPr id="13" name="Group 60"/>
            <p:cNvGrpSpPr/>
            <p:nvPr/>
          </p:nvGrpSpPr>
          <p:grpSpPr>
            <a:xfrm>
              <a:off x="3809998" y="2480733"/>
              <a:ext cx="2590801" cy="2015067"/>
              <a:chOff x="3886200" y="2133600"/>
              <a:chExt cx="2819400" cy="2192867"/>
            </a:xfrm>
          </p:grpSpPr>
          <p:grpSp>
            <p:nvGrpSpPr>
              <p:cNvPr id="15" name="Group 59"/>
              <p:cNvGrpSpPr/>
              <p:nvPr/>
            </p:nvGrpSpPr>
            <p:grpSpPr>
              <a:xfrm>
                <a:off x="3886200" y="2133600"/>
                <a:ext cx="2819400" cy="2192867"/>
                <a:chOff x="3886200" y="2133600"/>
                <a:chExt cx="2819400" cy="2192867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886200" y="2133600"/>
                  <a:ext cx="2819400" cy="2192867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 rot="1646512">
                  <a:off x="4780989" y="3424845"/>
                  <a:ext cx="486580" cy="38742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Multiply 15"/>
              <p:cNvSpPr/>
              <p:nvPr/>
            </p:nvSpPr>
            <p:spPr>
              <a:xfrm>
                <a:off x="5210175" y="3124200"/>
                <a:ext cx="228600" cy="228600"/>
              </a:xfrm>
              <a:prstGeom prst="mathMultiply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629223" y="2540312"/>
              <a:ext cx="657266" cy="480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n+1</a:t>
              </a:r>
              <a:endParaRPr lang="en-US" sz="2800" baseline="-25000" dirty="0"/>
            </a:p>
          </p:txBody>
        </p:sp>
      </p:grpSp>
      <p:sp>
        <p:nvSpPr>
          <p:cNvPr id="19" name="Oval 18"/>
          <p:cNvSpPr/>
          <p:nvPr/>
        </p:nvSpPr>
        <p:spPr>
          <a:xfrm>
            <a:off x="5659300" y="3280700"/>
            <a:ext cx="555415" cy="1527388"/>
          </a:xfrm>
          <a:prstGeom prst="ellipse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5400000">
            <a:off x="6363546" y="3821211"/>
            <a:ext cx="624840" cy="1735667"/>
          </a:xfrm>
          <a:prstGeom prst="ellipse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3046825">
            <a:off x="5730232" y="4379442"/>
            <a:ext cx="578116" cy="46856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72450" y="4953000"/>
            <a:ext cx="83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EXIT ?</a:t>
            </a:r>
            <a:endParaRPr lang="en-US" b="1" dirty="0">
              <a:solidFill>
                <a:srgbClr xmlns:mc="http://schemas.openxmlformats.org/markup-compatibility/2006" xmlns:a14="http://schemas.microsoft.com/office/drawing/2010/main" val="FF0000" mc:Ignorable=""/>
              </a:solidFill>
            </a:endParaRPr>
          </a:p>
        </p:txBody>
      </p:sp>
      <p:cxnSp>
        <p:nvCxnSpPr>
          <p:cNvPr id="23" name="Shape 22"/>
          <p:cNvCxnSpPr>
            <a:stCxn id="8" idx="2"/>
            <a:endCxn id="16" idx="3"/>
          </p:cNvCxnSpPr>
          <p:nvPr/>
        </p:nvCxnSpPr>
        <p:spPr>
          <a:xfrm>
            <a:off x="1834840" y="3992177"/>
            <a:ext cx="4493707" cy="312122"/>
          </a:xfrm>
          <a:prstGeom prst="curvedConnector4">
            <a:avLst>
              <a:gd name="adj1" fmla="val 46681"/>
              <a:gd name="adj2" fmla="val 149487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7" idx="2"/>
            <a:endCxn id="22" idx="1"/>
          </p:cNvCxnSpPr>
          <p:nvPr/>
        </p:nvCxnSpPr>
        <p:spPr>
          <a:xfrm>
            <a:off x="2876316" y="4916825"/>
            <a:ext cx="2196134" cy="22084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191529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Motivation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10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24600" y="3175000"/>
            <a:ext cx="2362200" cy="1837267"/>
            <a:chOff x="4724400" y="1905000"/>
            <a:chExt cx="3429000" cy="2667000"/>
          </a:xfrm>
        </p:grpSpPr>
        <p:sp>
          <p:nvSpPr>
            <p:cNvPr id="21" name="Rectangle 20"/>
            <p:cNvSpPr/>
            <p:nvPr/>
          </p:nvSpPr>
          <p:spPr>
            <a:xfrm>
              <a:off x="4724400" y="1905000"/>
              <a:ext cx="3429000" cy="2667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562600" y="2209800"/>
              <a:ext cx="609600" cy="1676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6400800" y="2819400"/>
              <a:ext cx="685800" cy="1905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953394" y="2937934"/>
            <a:ext cx="7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Resolved</a:t>
            </a:r>
            <a:endParaRPr lang="en-US" sz="2400" i="1" dirty="0" smtClean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n+1</a:t>
            </a:r>
            <a:endParaRPr lang="en-US" sz="2400" baseline="-25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5467290"/>
            <a:ext cx="6697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How to correspond between regions / objects across a frame? 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457200" y="2362200"/>
            <a:ext cx="2743200" cy="2040467"/>
            <a:chOff x="457200" y="2133600"/>
            <a:chExt cx="2819400" cy="2192867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" y="2133600"/>
              <a:ext cx="2819400" cy="2192867"/>
              <a:chOff x="762000" y="1905000"/>
              <a:chExt cx="3429000" cy="2667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62000" y="1905000"/>
                <a:ext cx="3429000" cy="2667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371600" y="2057400"/>
                <a:ext cx="609600" cy="167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828800" y="3581400"/>
                <a:ext cx="1905000" cy="6858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649390" y="2201334"/>
              <a:ext cx="4748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n</a:t>
              </a:r>
              <a:endParaRPr lang="en-US" sz="2800" baseline="-250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809999" y="2387600"/>
            <a:ext cx="2590801" cy="2015067"/>
            <a:chOff x="3886201" y="2133599"/>
            <a:chExt cx="2819400" cy="2192867"/>
          </a:xfrm>
        </p:grpSpPr>
        <p:grpSp>
          <p:nvGrpSpPr>
            <p:cNvPr id="14" name="Group 13"/>
            <p:cNvGrpSpPr/>
            <p:nvPr/>
          </p:nvGrpSpPr>
          <p:grpSpPr>
            <a:xfrm>
              <a:off x="3886201" y="2133599"/>
              <a:ext cx="2819400" cy="2192867"/>
              <a:chOff x="4631724" y="1905001"/>
              <a:chExt cx="3429000" cy="266700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631724" y="1905001"/>
                <a:ext cx="3429000" cy="266700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562601" y="2209801"/>
                <a:ext cx="609601" cy="1676401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 rot="5400000">
                <a:off x="6400802" y="2819402"/>
                <a:ext cx="685800" cy="1905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867400" y="2201334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n+1</a:t>
              </a:r>
              <a:endParaRPr lang="en-US" sz="2800" baseline="-250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38200" y="5845314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Are there added advantages of corresponding whole object shapes rather than points?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1074003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sz="2400" i="1" dirty="0" smtClean="0">
                <a:solidFill>
                  <a:schemeClr val="tx2">
                    <a:lumMod val="75000"/>
                  </a:schemeClr>
                </a:solidFill>
              </a:rPr>
              <a:t>se of shape parameters  (and probabilistic models) can result in better correspondence</a:t>
            </a:r>
            <a:endParaRPr lang="en-US" sz="24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4886980"/>
            <a:ext cx="165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Questions</a:t>
            </a:r>
            <a:endParaRPr lang="en-US" sz="2800" dirty="0"/>
          </a:p>
        </p:txBody>
      </p:sp>
      <p:sp>
        <p:nvSpPr>
          <p:cNvPr id="109" name="Right Arrow 108"/>
          <p:cNvSpPr/>
          <p:nvPr/>
        </p:nvSpPr>
        <p:spPr>
          <a:xfrm>
            <a:off x="3352800" y="310726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11</a:t>
            </a:fld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200400" y="3614895"/>
            <a:ext cx="2819400" cy="219286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43200" y="3919695"/>
            <a:ext cx="381000" cy="2286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2864617" y="3944816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86400" y="5367495"/>
            <a:ext cx="228600" cy="2286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525126" y="5386464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928068" y="4878475"/>
            <a:ext cx="228600" cy="3048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8" name="Oval 27"/>
          <p:cNvSpPr/>
          <p:nvPr/>
        </p:nvSpPr>
        <p:spPr>
          <a:xfrm>
            <a:off x="3733800" y="4834095"/>
            <a:ext cx="381000" cy="2286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r"/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923881" y="4875126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4148295"/>
            <a:ext cx="304800" cy="3048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950078" y="4203835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1600" y="3919695"/>
            <a:ext cx="228600" cy="3048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219078" y="3974471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77792" y="5867400"/>
            <a:ext cx="2971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743200" y="3767295"/>
            <a:ext cx="457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2950" y="1524000"/>
            <a:ext cx="765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Possible motion that could occur during a frame transition need to be looked at …</a:t>
            </a:r>
          </a:p>
          <a:p>
            <a:endParaRPr lang="en-US" sz="2400" dirty="0" smtClean="0"/>
          </a:p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Note the </a:t>
            </a:r>
            <a:r>
              <a:rPr lang="en-US" sz="2400" b="1" i="1" u="sng" dirty="0" smtClean="0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b="1" i="1" u="sng" dirty="0" smtClean="0">
                <a:solidFill>
                  <a:schemeClr val="accent1">
                    <a:lumMod val="75000"/>
                  </a:schemeClr>
                </a:solidFill>
              </a:rPr>
              <a:t>Exit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b="1" i="1" u="sng" dirty="0" smtClean="0">
                <a:solidFill>
                  <a:schemeClr val="accent1">
                    <a:lumMod val="75000"/>
                  </a:schemeClr>
                </a:solidFill>
              </a:rPr>
              <a:t>Merge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2400" b="1" i="1" u="sng" dirty="0" smtClean="0">
                <a:solidFill>
                  <a:schemeClr val="accent1">
                    <a:lumMod val="75000"/>
                  </a:schemeClr>
                </a:solidFill>
              </a:rPr>
              <a:t>Split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 amongst the objects</a:t>
            </a: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Correspondence Basics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12</a:t>
            </a:fld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200400" y="5346097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</a:t>
            </a:r>
            <a:r>
              <a:rPr lang="en-US" sz="2400" baseline="-25000" dirty="0" err="1" smtClean="0"/>
              <a:t>n</a:t>
            </a:r>
            <a:endParaRPr lang="en-US" sz="1600" baseline="-25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Correspondence Basics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3200400" y="3614895"/>
            <a:ext cx="2819400" cy="219286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386012" y="3954867"/>
            <a:ext cx="381000" cy="2286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2864617" y="3944816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150336" y="5935784"/>
            <a:ext cx="228600" cy="2286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75" name="Oval 74"/>
          <p:cNvSpPr/>
          <p:nvPr/>
        </p:nvSpPr>
        <p:spPr>
          <a:xfrm>
            <a:off x="4003428" y="4945184"/>
            <a:ext cx="228600" cy="3048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76" name="Oval 75"/>
          <p:cNvSpPr/>
          <p:nvPr/>
        </p:nvSpPr>
        <p:spPr>
          <a:xfrm>
            <a:off x="3698628" y="4718544"/>
            <a:ext cx="381000" cy="2286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r"/>
            <a:endParaRPr lang="en-US" sz="1200" dirty="0"/>
          </a:p>
        </p:txBody>
      </p:sp>
      <p:sp>
        <p:nvSpPr>
          <p:cNvPr id="78" name="Oval 77"/>
          <p:cNvSpPr/>
          <p:nvPr/>
        </p:nvSpPr>
        <p:spPr>
          <a:xfrm>
            <a:off x="5029200" y="4247660"/>
            <a:ext cx="304800" cy="3048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80" name="Oval 79"/>
          <p:cNvSpPr/>
          <p:nvPr/>
        </p:nvSpPr>
        <p:spPr>
          <a:xfrm>
            <a:off x="5181600" y="4038600"/>
            <a:ext cx="228600" cy="3048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E68888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3177792" y="5867400"/>
            <a:ext cx="2971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743200" y="3767295"/>
            <a:ext cx="457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810000" y="4724400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038600" y="5002306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05200" y="3962400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181600" y="4191000"/>
            <a:ext cx="152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13</a:t>
            </a:fld>
            <a:endParaRPr 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742950" y="1524000"/>
            <a:ext cx="765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Possible motion that could occur during a frame transition need to be looked at …</a:t>
            </a:r>
          </a:p>
          <a:p>
            <a:endParaRPr lang="en-US" sz="2400" dirty="0" smtClean="0"/>
          </a:p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Note the </a:t>
            </a:r>
            <a:r>
              <a:rPr lang="en-US" sz="2400" b="1" i="1" u="sng" dirty="0" smtClean="0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b="1" i="1" u="sng" dirty="0" smtClean="0">
                <a:solidFill>
                  <a:schemeClr val="accent1">
                    <a:lumMod val="75000"/>
                  </a:schemeClr>
                </a:solidFill>
              </a:rPr>
              <a:t>Exit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b="1" i="1" u="sng" dirty="0" smtClean="0">
                <a:solidFill>
                  <a:schemeClr val="accent1">
                    <a:lumMod val="75000"/>
                  </a:schemeClr>
                </a:solidFill>
              </a:rPr>
              <a:t>Merge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2400" b="1" i="1" u="sng" dirty="0" smtClean="0">
                <a:solidFill>
                  <a:schemeClr val="accent1">
                    <a:lumMod val="75000"/>
                  </a:schemeClr>
                </a:solidFill>
              </a:rPr>
              <a:t>Split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 amongst the objects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0400" y="5346097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n+1</a:t>
            </a:r>
            <a:endParaRPr lang="en-US" sz="1600" baseline="-25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-0.01018 L 2.77778E-6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1712 L -0.000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08217 C 0.03698 -0.07963 0.03768 -0.07662 0.03768 -0.0743 C 0.03768 -0.07153 0.03733 -0.06991 0.03664 -0.06736 C 0.03629 -0.06435 0.03542 -0.06065 0.03403 -0.05741 C 0.03299 -0.05417 0.03473 -0.05787 0.02865 -0.04838 C 0.02292 -0.03842 0.01094 -0.01898 -0.00069 0.00116 " pathEditMode="relative" rAng="0" ptsTypes="aaaaaA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898 L 3.33333E-6 0.0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-0.01111 L 3.33333E-6 1.11022E-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66 -0.00463 L 0.00017 0.000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5" grpId="0" animBg="1"/>
      <p:bldP spid="76" grpId="0" animBg="1"/>
      <p:bldP spid="78" grpId="0" animBg="1"/>
      <p:bldP spid="80" grpId="0" animBg="1"/>
      <p:bldP spid="84" grpId="0"/>
      <p:bldP spid="85" grpId="0"/>
      <p:bldP spid="86" grpId="0"/>
      <p:bldP spid="87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609600" y="2566086"/>
            <a:ext cx="4343400" cy="2590800"/>
            <a:chOff x="533400" y="2590800"/>
            <a:chExt cx="4343400" cy="2590800"/>
          </a:xfrm>
        </p:grpSpPr>
        <p:sp>
          <p:nvSpPr>
            <p:cNvPr id="80" name="Rectangle 79"/>
            <p:cNvSpPr/>
            <p:nvPr/>
          </p:nvSpPr>
          <p:spPr>
            <a:xfrm>
              <a:off x="533400" y="2590800"/>
              <a:ext cx="4343400" cy="2590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622" y="3163949"/>
              <a:ext cx="3303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arenR"/>
              </a:pPr>
              <a:r>
                <a:rPr lang="en-US" dirty="0" smtClean="0">
                  <a:solidFill>
                    <a:schemeClr val="bg1"/>
                  </a:solidFill>
                </a:rPr>
                <a:t>1 in F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n</a:t>
              </a:r>
              <a:r>
                <a:rPr lang="en-US" dirty="0" smtClean="0">
                  <a:solidFill>
                    <a:schemeClr val="bg1"/>
                  </a:solidFill>
                </a:rPr>
                <a:t> split to B and C in F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n+1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43622" y="3646549"/>
              <a:ext cx="3641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arenR" startAt="2"/>
              </a:pPr>
              <a:r>
                <a:rPr lang="en-US" dirty="0" smtClean="0">
                  <a:solidFill>
                    <a:schemeClr val="bg1"/>
                  </a:solidFill>
                </a:rPr>
                <a:t>3 and 4 in F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n</a:t>
              </a:r>
              <a:r>
                <a:rPr lang="en-US" dirty="0" smtClean="0">
                  <a:solidFill>
                    <a:schemeClr val="bg1"/>
                  </a:solidFill>
                </a:rPr>
                <a:t> merged to D in F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n+1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43622" y="4129149"/>
              <a:ext cx="2761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arenR" startAt="3"/>
              </a:pPr>
              <a:r>
                <a:rPr lang="en-US" dirty="0" smtClean="0">
                  <a:solidFill>
                    <a:schemeClr val="bg1"/>
                  </a:solidFill>
                </a:rPr>
                <a:t>2 in F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n</a:t>
              </a:r>
              <a:r>
                <a:rPr lang="en-US" dirty="0" smtClean="0">
                  <a:solidFill>
                    <a:schemeClr val="bg1"/>
                  </a:solidFill>
                </a:rPr>
                <a:t> exited the frame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43622" y="4611749"/>
              <a:ext cx="20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arenR" startAt="4"/>
              </a:pPr>
              <a:r>
                <a:rPr lang="en-US" dirty="0" smtClean="0">
                  <a:solidFill>
                    <a:schemeClr val="bg1"/>
                  </a:solidFill>
                </a:rPr>
                <a:t>A entered in F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n+1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3622" y="2697819"/>
              <a:ext cx="3687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50000"/>
                    </a:schemeClr>
                  </a:solidFill>
                </a:rPr>
                <a:t>The outcome of this frame transition:</a:t>
              </a:r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Correspondence Basics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5867400" y="4284133"/>
            <a:ext cx="2819400" cy="2192867"/>
            <a:chOff x="381000" y="4038600"/>
            <a:chExt cx="2819400" cy="2192867"/>
          </a:xfrm>
        </p:grpSpPr>
        <p:grpSp>
          <p:nvGrpSpPr>
            <p:cNvPr id="44" name="Group 43"/>
            <p:cNvGrpSpPr/>
            <p:nvPr/>
          </p:nvGrpSpPr>
          <p:grpSpPr>
            <a:xfrm>
              <a:off x="381000" y="4038600"/>
              <a:ext cx="2819400" cy="2192867"/>
              <a:chOff x="1905000" y="4512733"/>
              <a:chExt cx="2819400" cy="219286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905000" y="4512733"/>
                <a:ext cx="2819400" cy="219286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2093406" y="4853540"/>
                <a:ext cx="381000" cy="228600"/>
                <a:chOff x="5562600" y="2819400"/>
                <a:chExt cx="381000" cy="22860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5562600" y="2819400"/>
                  <a:ext cx="381000" cy="228600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676900" y="2844521"/>
                  <a:ext cx="15240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A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5" name="Oval 44"/>
              <p:cNvSpPr/>
              <p:nvPr/>
            </p:nvSpPr>
            <p:spPr>
              <a:xfrm>
                <a:off x="3734638" y="5118985"/>
                <a:ext cx="304800" cy="3048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882851" y="4962397"/>
                <a:ext cx="228600" cy="3048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871128" y="5109772"/>
                <a:ext cx="15240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2397370" y="5622239"/>
                <a:ext cx="381000" cy="228600"/>
                <a:chOff x="5902570" y="3547906"/>
                <a:chExt cx="381000" cy="22860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5902570" y="3547906"/>
                  <a:ext cx="381000" cy="228600"/>
                </a:xfrm>
                <a:prstGeom prst="ellipse">
                  <a:avLst/>
                </a:prstGeom>
                <a:solidFill>
                  <a:srgbClr xmlns:mc="http://schemas.openxmlformats.org/markup-compatibility/2006" xmlns:a14="http://schemas.microsoft.com/office/drawing/2010/main" val="C35D09" mc:Ignorable="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017288" y="3557116"/>
                  <a:ext cx="15240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B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2703843" y="5845815"/>
                <a:ext cx="228600" cy="304800"/>
                <a:chOff x="6209043" y="3771482"/>
                <a:chExt cx="228600" cy="30480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6209043" y="3771482"/>
                  <a:ext cx="228600" cy="3048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246725" y="3829259"/>
                  <a:ext cx="15240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7" name="TextBox 46"/>
            <p:cNvSpPr txBox="1"/>
            <p:nvPr/>
          </p:nvSpPr>
          <p:spPr>
            <a:xfrm>
              <a:off x="2485140" y="5648980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n+1</a:t>
              </a:r>
              <a:endParaRPr lang="en-US" baseline="-250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867400" y="1524000"/>
            <a:ext cx="2819400" cy="2192867"/>
            <a:chOff x="3733800" y="4267200"/>
            <a:chExt cx="2819400" cy="2192867"/>
          </a:xfrm>
        </p:grpSpPr>
        <p:grpSp>
          <p:nvGrpSpPr>
            <p:cNvPr id="77" name="Group 76"/>
            <p:cNvGrpSpPr/>
            <p:nvPr/>
          </p:nvGrpSpPr>
          <p:grpSpPr>
            <a:xfrm>
              <a:off x="3733800" y="4267200"/>
              <a:ext cx="2819400" cy="2192867"/>
              <a:chOff x="5181600" y="1600200"/>
              <a:chExt cx="2819400" cy="2192867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181600" y="1600200"/>
                <a:ext cx="2819400" cy="219286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467600" y="3352800"/>
                <a:ext cx="228600" cy="228600"/>
              </a:xfrm>
              <a:prstGeom prst="ellipse">
                <a:avLst/>
              </a:prstGeom>
              <a:solidFill>
                <a:srgbClr xmlns:mc="http://schemas.openxmlformats.org/markup-compatibility/2006" xmlns:a14="http://schemas.microsoft.com/office/drawing/2010/main" val="9E3A38" mc:Ignorable="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506326" y="3371769"/>
                <a:ext cx="15240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909268" y="2863780"/>
                <a:ext cx="228600" cy="3048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715000" y="2819400"/>
                <a:ext cx="381000" cy="2286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r"/>
                <a:endParaRPr lang="en-US" sz="12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905081" y="2860431"/>
                <a:ext cx="15240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858000" y="2133600"/>
                <a:ext cx="304800" cy="304800"/>
              </a:xfrm>
              <a:prstGeom prst="ellipse">
                <a:avLst/>
              </a:prstGeom>
              <a:solidFill>
                <a:srgbClr xmlns:mc="http://schemas.openxmlformats.org/markup-compatibility/2006" xmlns:a14="http://schemas.microsoft.com/office/drawing/2010/main" val="BF4C49" mc:Ignorable="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931278" y="2189140"/>
                <a:ext cx="15240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162800" y="1905000"/>
                <a:ext cx="228600" cy="304800"/>
              </a:xfrm>
              <a:prstGeom prst="ellipse">
                <a:avLst/>
              </a:prstGeom>
              <a:solidFill>
                <a:srgbClr xmlns:mc="http://schemas.openxmlformats.org/markup-compatibility/2006" xmlns:a14="http://schemas.microsoft.com/office/drawing/2010/main" val="CA6A68" mc:Ignorable="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200278" y="1959776"/>
                <a:ext cx="15240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4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810000" y="4343400"/>
              <a:ext cx="4748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n</a:t>
              </a:r>
              <a:endParaRPr lang="en-US" baseline="-25000" dirty="0"/>
            </a:p>
          </p:txBody>
        </p:sp>
      </p:grpSp>
      <p:sp>
        <p:nvSpPr>
          <p:cNvPr id="54" name="Down Arrow 53"/>
          <p:cNvSpPr/>
          <p:nvPr/>
        </p:nvSpPr>
        <p:spPr>
          <a:xfrm>
            <a:off x="7239000" y="3886200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09600" y="160020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(</a:t>
            </a:r>
            <a:r>
              <a:rPr lang="en-US" sz="2000" b="1" dirty="0" err="1" smtClean="0"/>
              <a:t>F</a:t>
            </a:r>
            <a:r>
              <a:rPr lang="en-US" sz="2000" b="1" baseline="-25000" dirty="0" err="1" smtClean="0"/>
              <a:t>n</a:t>
            </a:r>
            <a:r>
              <a:rPr lang="en-US" sz="2000" b="1" dirty="0" smtClean="0"/>
              <a:t>)</a:t>
            </a:r>
            <a:r>
              <a:rPr lang="en-US" sz="2000" dirty="0" smtClean="0"/>
              <a:t> and </a:t>
            </a:r>
            <a:r>
              <a:rPr lang="en-US" sz="2000" b="1" dirty="0" smtClean="0"/>
              <a:t>(F</a:t>
            </a:r>
            <a:r>
              <a:rPr lang="en-US" sz="2000" b="1" baseline="-25000" dirty="0" smtClean="0"/>
              <a:t>n+1</a:t>
            </a:r>
            <a:r>
              <a:rPr lang="en-US" sz="2000" b="1" dirty="0" smtClean="0"/>
              <a:t>)</a:t>
            </a:r>
            <a:r>
              <a:rPr lang="en-US" sz="2000" dirty="0" smtClean="0"/>
              <a:t> are the snapshots in time</a:t>
            </a:r>
            <a:endParaRPr lang="en-US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609600" y="5438001"/>
            <a:ext cx="457199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</a:rPr>
              <a:t>How to get the right outcome?</a:t>
            </a:r>
          </a:p>
          <a:p>
            <a:endParaRPr lang="en-US" sz="900" b="1" i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74320"/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</a:rPr>
              <a:t>Choose the outcome whose </a:t>
            </a:r>
            <a:r>
              <a:rPr lang="en-US" b="1" i="1" u="sng" dirty="0">
                <a:solidFill>
                  <a:schemeClr val="tx2">
                    <a:lumMod val="50000"/>
                  </a:schemeClr>
                </a:solidFill>
              </a:rPr>
              <a:t>C</a:t>
            </a:r>
            <a:r>
              <a:rPr lang="en-US" b="1" i="1" u="sng" dirty="0" smtClean="0">
                <a:solidFill>
                  <a:schemeClr val="tx2">
                    <a:lumMod val="50000"/>
                  </a:schemeClr>
                </a:solidFill>
              </a:rPr>
              <a:t>ost</a:t>
            </a:r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</a:rPr>
              <a:t> of occurrence is the lowest</a:t>
            </a:r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14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572000" y="1182469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Cost of individual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to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25343" y="1853384"/>
          <a:ext cx="2578515" cy="25598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6943"/>
                <a:gridCol w="402893"/>
                <a:gridCol w="402893"/>
                <a:gridCol w="402893"/>
                <a:gridCol w="402893"/>
              </a:tblGrid>
              <a:tr h="846395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4639" marR="84639" marT="84639" marB="846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84639" marR="84639" marT="84639" marB="846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B</a:t>
                      </a:r>
                      <a:endParaRPr lang="en-US" sz="1700" dirty="0"/>
                    </a:p>
                  </a:txBody>
                  <a:tcPr marL="84639" marR="84639" marT="84639" marB="846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C</a:t>
                      </a:r>
                      <a:endParaRPr lang="en-US" sz="1700" dirty="0"/>
                    </a:p>
                  </a:txBody>
                  <a:tcPr marL="84639" marR="84639" marT="84639" marB="846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D</a:t>
                      </a:r>
                      <a:endParaRPr lang="en-US" sz="1700" dirty="0"/>
                    </a:p>
                  </a:txBody>
                  <a:tcPr marL="84639" marR="84639" marT="84639" marB="84639"/>
                </a:tc>
              </a:tr>
              <a:tr h="42319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</a:t>
                      </a:r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</a:tr>
              <a:tr h="42319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</a:t>
                      </a:r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</a:tr>
              <a:tr h="42319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</a:t>
                      </a:r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</a:tr>
              <a:tr h="42319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4</a:t>
                      </a:r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639" marR="84639" marT="84639" marB="84639" anchor="ctr"/>
                </a:tc>
              </a:tr>
            </a:tbl>
          </a:graphicData>
        </a:graphic>
      </p:graphicFrame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15</a:t>
            </a:fld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3048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To compute the ANSWER, we need a matrix of costs, which can be resolved by the Hungarian Algorithm</a:t>
            </a:r>
            <a:endParaRPr lang="en-US" sz="2000" b="1" i="1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3048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To compute the ANSWER, we need a matrix of costs, which can be resolved by the Hungarian Algorithm</a:t>
            </a:r>
            <a:endParaRPr lang="en-US" sz="2000" b="1" i="1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2" y="3124200"/>
          <a:ext cx="3774078" cy="2514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20563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1,3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2,3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1,2,3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2,3,4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1,2,3,4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846650" y="1752600"/>
          <a:ext cx="238372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A,C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B,C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B,D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A,B,C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B,C,D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A,B,C,D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572000" y="1182469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Cost of individual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to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752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2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Cost of an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splitting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to many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25908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3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Cost of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combining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multiple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 to 1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0" y="35168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5840" indent="-1005840">
              <a:spcAft>
                <a:spcPts val="600"/>
              </a:spcAft>
            </a:pPr>
            <a:r>
              <a:rPr 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Condition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grey area is irrelevant!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63965" y="3135824"/>
            <a:ext cx="181811" cy="1991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62224" y="1758462"/>
          <a:ext cx="1381688" cy="1375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8132"/>
                <a:gridCol w="215889"/>
                <a:gridCol w="215889"/>
                <a:gridCol w="215889"/>
                <a:gridCol w="215889"/>
              </a:tblGrid>
              <a:tr h="45009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B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</a:tbl>
          </a:graphicData>
        </a:graphic>
      </p:graphicFrame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16</a:t>
            </a:fld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96 0.1 L 0.00087 -0.0011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0" y="-5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21" grpId="0" build="allAtOnce"/>
      <p:bldP spid="22" grpId="0" build="allAtOnce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57202" y="3124200"/>
          <a:ext cx="3774078" cy="2514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20563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1,3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2,3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1,2,3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2,3,4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1,2,3,4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846650" y="1752600"/>
          <a:ext cx="238372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A,C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B,C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B,D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A,B,C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B,C,D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A,B,C,D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457200" y="5640524"/>
          <a:ext cx="3781426" cy="2514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1366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</a:tblGrid>
              <a:tr h="152400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Entry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4231195" y="5633973"/>
          <a:ext cx="216901" cy="25801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16901"/>
              </a:tblGrid>
              <a:tr h="258011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231394" y="1756719"/>
          <a:ext cx="21670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02"/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Exit</a:t>
                      </a:r>
                      <a:endParaRPr lang="en-US" sz="105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L="45720" marR="45720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231195" y="3130062"/>
          <a:ext cx="216901" cy="250371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16901"/>
              </a:tblGrid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990600" y="5663384"/>
            <a:ext cx="181811" cy="1991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45653" y="4285100"/>
            <a:ext cx="181811" cy="1991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14600" y="2234384"/>
            <a:ext cx="181811" cy="1991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253831" y="2456300"/>
            <a:ext cx="181811" cy="1991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572000" y="1182469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Cost of individual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to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2000" y="1752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2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Cost of an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splitting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to many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2000" y="25908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3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Cost of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combining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multiple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 to 1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2000" y="35168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5840" indent="-1005840">
              <a:spcAft>
                <a:spcPts val="600"/>
              </a:spcAft>
            </a:pPr>
            <a:r>
              <a:rPr 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Condition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grey area is irrelevant!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72000" y="4191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4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The green column denotes the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exiting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cost of any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obj.</a:t>
            </a:r>
            <a:endParaRPr lang="en-US" u="sng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72000" y="5013233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5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The green row denotes the costs of any obj. in F</a:t>
            </a:r>
            <a:r>
              <a:rPr lang="en-US" baseline="-25000" dirty="0" smtClean="0">
                <a:solidFill>
                  <a:schemeClr val="tx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</a:rPr>
              <a:t>entering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u="sng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72000" y="583066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7512" indent="-667512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6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Hungarian </a:t>
            </a:r>
            <a:r>
              <a:rPr lang="en-US" b="1" u="sng" dirty="0" err="1" smtClean="0">
                <a:solidFill>
                  <a:schemeClr val="tx2">
                    <a:lumMod val="50000"/>
                  </a:schemeClr>
                </a:solidFill>
              </a:rPr>
              <a:t>algo</a:t>
            </a:r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will be used to find the minimum cost solution.</a:t>
            </a:r>
            <a:endParaRPr lang="en-US" b="1" u="sng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462224" y="1758462"/>
          <a:ext cx="1381688" cy="1375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8132"/>
                <a:gridCol w="215889"/>
                <a:gridCol w="215889"/>
                <a:gridCol w="215889"/>
                <a:gridCol w="215889"/>
              </a:tblGrid>
              <a:tr h="45009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B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</a:tbl>
          </a:graphicData>
        </a:graphic>
      </p:graphicFrame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17</a:t>
            </a:fld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04800" y="3048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To compute the ANSWER, we need a matrix of costs, which can be resolved by the Hungarian Algorithm</a:t>
            </a:r>
            <a:endParaRPr lang="en-US" sz="2000" b="1" i="1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7" grpId="0" build="allAtOnce"/>
      <p:bldP spid="38" grpId="0" build="allAtOnce"/>
      <p:bldP spid="39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400" y="3200400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But how to compute all these </a:t>
            </a:r>
            <a:r>
              <a:rPr lang="en-US" sz="2800" b="1" i="1" u="sng" dirty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C</a:t>
            </a:r>
            <a:r>
              <a:rPr lang="en-US" sz="2800" b="1" i="1" u="sng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osts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 in the correspondence matrix?</a:t>
            </a:r>
            <a:endParaRPr lang="en-US" sz="2800" b="1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2" y="3124200"/>
          <a:ext cx="3774078" cy="2514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20563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  <a:gridCol w="216901"/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1,3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2,3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1,2,3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2,3,4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1,2,3,4</a:t>
                      </a:r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846650" y="1752600"/>
          <a:ext cx="238372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  <a:gridCol w="216702"/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A,C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B,C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B,D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A,B,C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B,C,D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A,B,C,D</a:t>
                      </a:r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" y="5640524"/>
          <a:ext cx="3781426" cy="2514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1366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  <a:gridCol w="217851"/>
              </a:tblGrid>
              <a:tr h="152400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Entry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 anchor="ctr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231195" y="5633973"/>
          <a:ext cx="216901" cy="25801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16901"/>
              </a:tblGrid>
              <a:tr h="258011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231394" y="1756719"/>
          <a:ext cx="21670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02"/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Exit</a:t>
                      </a:r>
                      <a:endParaRPr lang="en-US" sz="1050" dirty="0"/>
                    </a:p>
                  </a:txBody>
                  <a:tcPr marL="45720" marR="45720" vert="vert" anchor="ctr"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5720" marR="45720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L="45720" marR="45720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31195" y="3130062"/>
          <a:ext cx="216901" cy="250371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16901"/>
              </a:tblGrid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761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720" marR="45720" vert="vert"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990600" y="5663384"/>
            <a:ext cx="181811" cy="1991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45653" y="4285100"/>
            <a:ext cx="181811" cy="1991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14600" y="2234384"/>
            <a:ext cx="181811" cy="1991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3831" y="2456300"/>
            <a:ext cx="181811" cy="1991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2224" y="1758462"/>
          <a:ext cx="1381688" cy="1375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8132"/>
                <a:gridCol w="215889"/>
                <a:gridCol w="215889"/>
                <a:gridCol w="215889"/>
                <a:gridCol w="215889"/>
              </a:tblGrid>
              <a:tr h="45009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B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</a:t>
                      </a:r>
                      <a:endParaRPr lang="en-US" sz="900" dirty="0"/>
                    </a:p>
                  </a:txBody>
                  <a:tcPr marL="47058" marR="47058" marT="47058" marB="47058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  <a:tr h="22779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47058" marR="47058" marT="47058" marB="47058" anchor="ctr"/>
                </a:tc>
              </a:tr>
            </a:tbl>
          </a:graphicData>
        </a:graphic>
      </p:graphicFrame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18</a:t>
            </a:fld>
            <a:endParaRPr 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304800" y="3048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To compute the ANSWER, we need a matrix of costs, which can be resolved by the Hungarian Algorithm</a:t>
            </a:r>
            <a:endParaRPr lang="en-US" sz="2000" b="1" i="1" baseline="-25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2"/>
          <p:cNvGrpSpPr/>
          <p:nvPr/>
        </p:nvGrpSpPr>
        <p:grpSpPr>
          <a:xfrm>
            <a:off x="5802735" y="3962400"/>
            <a:ext cx="2884065" cy="2239520"/>
            <a:chOff x="5802735" y="3962400"/>
            <a:chExt cx="2884065" cy="2239520"/>
          </a:xfrm>
        </p:grpSpPr>
        <p:grpSp>
          <p:nvGrpSpPr>
            <p:cNvPr id="4" name="Group 108"/>
            <p:cNvGrpSpPr/>
            <p:nvPr/>
          </p:nvGrpSpPr>
          <p:grpSpPr>
            <a:xfrm>
              <a:off x="5802735" y="3962400"/>
              <a:ext cx="2884065" cy="2239520"/>
              <a:chOff x="5802735" y="3962400"/>
              <a:chExt cx="2884065" cy="2239520"/>
            </a:xfrm>
          </p:grpSpPr>
          <p:pic>
            <p:nvPicPr>
              <p:cNvPr id="25617" name="Picture 17" descr="C:\Users\Ahmad\Documents\Trajectories and Ontologies\Presentations\parzen_window_fn_1.bmp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802735" y="3962400"/>
                <a:ext cx="2884065" cy="2239520"/>
              </a:xfrm>
              <a:prstGeom prst="rect">
                <a:avLst/>
              </a:prstGeom>
              <a:noFill/>
              <a:ln w="12700">
                <a:solidFill>
                  <a:schemeClr val="accent1">
                    <a:shade val="50000"/>
                  </a:schemeClr>
                </a:solidFill>
              </a:ln>
            </p:spPr>
          </p:pic>
          <p:sp>
            <p:nvSpPr>
              <p:cNvPr id="108" name="TextBox 107"/>
              <p:cNvSpPr txBox="1"/>
              <p:nvPr/>
            </p:nvSpPr>
            <p:spPr>
              <a:xfrm>
                <a:off x="7971540" y="5648980"/>
                <a:ext cx="7152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</a:t>
                </a:r>
                <a:r>
                  <a:rPr lang="en-US" sz="2800" baseline="-25000" dirty="0" smtClean="0"/>
                  <a:t>n+1</a:t>
                </a:r>
                <a:endParaRPr lang="en-US" baseline="-25000" dirty="0"/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6451121" y="5108492"/>
              <a:ext cx="9778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684182" y="5364408"/>
              <a:ext cx="9618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19"/>
          <p:cNvGrpSpPr/>
          <p:nvPr/>
        </p:nvGrpSpPr>
        <p:grpSpPr>
          <a:xfrm>
            <a:off x="5791200" y="1524000"/>
            <a:ext cx="2884065" cy="2239520"/>
            <a:chOff x="5791200" y="1524000"/>
            <a:chExt cx="2884065" cy="2239520"/>
          </a:xfrm>
        </p:grpSpPr>
        <p:grpSp>
          <p:nvGrpSpPr>
            <p:cNvPr id="6" name="Group 111"/>
            <p:cNvGrpSpPr/>
            <p:nvPr/>
          </p:nvGrpSpPr>
          <p:grpSpPr>
            <a:xfrm>
              <a:off x="5791200" y="1524000"/>
              <a:ext cx="2884065" cy="2239520"/>
              <a:chOff x="6640935" y="1524000"/>
              <a:chExt cx="2884065" cy="2239520"/>
            </a:xfrm>
          </p:grpSpPr>
          <p:pic>
            <p:nvPicPr>
              <p:cNvPr id="25619" name="Picture 19" descr="C:\Users\Ahmad\Documents\Trajectories and Ontologies\Presentations\parzen_window_fn.bmp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640935" y="1524000"/>
                <a:ext cx="2884065" cy="2239520"/>
              </a:xfrm>
              <a:prstGeom prst="rect">
                <a:avLst/>
              </a:prstGeom>
              <a:noFill/>
              <a:ln w="12700">
                <a:solidFill>
                  <a:schemeClr val="accent1">
                    <a:shade val="50000"/>
                  </a:schemeClr>
                </a:solidFill>
              </a:ln>
            </p:spPr>
          </p:pic>
          <p:sp>
            <p:nvSpPr>
              <p:cNvPr id="111" name="TextBox 110"/>
              <p:cNvSpPr txBox="1"/>
              <p:nvPr/>
            </p:nvSpPr>
            <p:spPr>
              <a:xfrm>
                <a:off x="6705600" y="1524000"/>
                <a:ext cx="4748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</a:t>
                </a:r>
                <a:r>
                  <a:rPr lang="en-US" sz="2800" baseline="-25000" dirty="0" smtClean="0"/>
                  <a:t>n</a:t>
                </a:r>
                <a:endParaRPr lang="en-US" baseline="-25000" dirty="0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6556811" y="2808360"/>
              <a:ext cx="913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Parzen</a:t>
            </a:r>
            <a:r>
              <a:rPr lang="en-US" sz="3600" b="1" dirty="0" smtClean="0"/>
              <a:t> Window</a:t>
            </a:r>
            <a:r>
              <a:rPr lang="en-US" sz="3600" dirty="0" smtClean="0"/>
              <a:t> Estimates for </a:t>
            </a:r>
            <a:r>
              <a:rPr lang="en-US" sz="3600" b="1" i="1" dirty="0" smtClean="0"/>
              <a:t>Cost</a:t>
            </a:r>
            <a:endParaRPr lang="en-US" sz="3600" b="1" i="1" dirty="0"/>
          </a:p>
        </p:txBody>
      </p:sp>
      <p:sp>
        <p:nvSpPr>
          <p:cNvPr id="89" name="TextBox 88"/>
          <p:cNvSpPr txBox="1"/>
          <p:nvPr/>
        </p:nvSpPr>
        <p:spPr>
          <a:xfrm>
            <a:off x="2361908" y="152400"/>
            <a:ext cx="4420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How to use Shapes for Correspondence?</a:t>
            </a:r>
            <a:endParaRPr lang="en-US" sz="2000" b="1" i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533400" y="3055203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Parzen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Window Estimate models the probability of ‘presence’ of an object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33400" y="4546937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457200"/>
            <a:r>
              <a:rPr lang="en-US" sz="2000" b="1" i="1" dirty="0" smtClean="0">
                <a:solidFill>
                  <a:schemeClr val="accent1">
                    <a:lumMod val="50000"/>
                  </a:schemeClr>
                </a:solidFill>
              </a:rPr>
              <a:t>e.g.</a:t>
            </a:r>
          </a:p>
          <a:p>
            <a:pPr marL="274320"/>
            <a:r>
              <a:rPr lang="en-US" sz="2000" b="1" i="1" dirty="0" smtClean="0">
                <a:solidFill>
                  <a:schemeClr val="accent1">
                    <a:lumMod val="50000"/>
                  </a:schemeClr>
                </a:solidFill>
              </a:rPr>
              <a:t>How to compute the cost of object ‘1’ in </a:t>
            </a:r>
            <a:r>
              <a:rPr lang="en-US" sz="2000" b="1" i="1" dirty="0" err="1" smtClean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000" b="1" i="1" baseline="-25000" dirty="0" err="1" smtClean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en-US" sz="2000" b="1" i="1" dirty="0" smtClean="0">
                <a:solidFill>
                  <a:schemeClr val="accent1">
                    <a:lumMod val="50000"/>
                  </a:schemeClr>
                </a:solidFill>
              </a:rPr>
              <a:t> to object ‘B’ and ‘C’ in F</a:t>
            </a:r>
            <a:r>
              <a:rPr lang="en-US" sz="2000" b="1" i="1" baseline="-25000" dirty="0" smtClean="0">
                <a:solidFill>
                  <a:schemeClr val="accent1">
                    <a:lumMod val="50000"/>
                  </a:schemeClr>
                </a:solidFill>
              </a:rPr>
              <a:t>n+1</a:t>
            </a:r>
            <a:r>
              <a:rPr lang="en-US" sz="2000" b="1" i="1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3400" y="1730514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Parzen</a:t>
            </a:r>
            <a:r>
              <a:rPr lang="en-US" sz="2400" u="sng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 Window Estimate</a:t>
            </a:r>
            <a:r>
              <a:rPr lang="en-US" sz="24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 as a cost metric</a:t>
            </a:r>
            <a:endParaRPr lang="en-US" sz="2400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19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505200"/>
          </a:xfrm>
        </p:spPr>
        <p:txBody>
          <a:bodyPr>
            <a:normAutofit/>
          </a:bodyPr>
          <a:lstStyle/>
          <a:p>
            <a:pPr indent="-274320">
              <a:spcBef>
                <a:spcPts val="2400"/>
              </a:spcBef>
            </a:pPr>
            <a:r>
              <a:rPr lang="en-US" sz="3600" b="1" dirty="0" smtClean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Cell </a:t>
            </a:r>
            <a:r>
              <a:rPr lang="en-US" sz="3600" b="1" i="1" u="sng" dirty="0" smtClean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motility</a:t>
            </a:r>
          </a:p>
          <a:p>
            <a:pPr indent="-274320">
              <a:spcBef>
                <a:spcPts val="2400"/>
              </a:spcBef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Basic techniques in </a:t>
            </a:r>
            <a:r>
              <a:rPr lang="en-US" sz="3600" b="1" i="1" dirty="0" smtClean="0">
                <a:solidFill>
                  <a:schemeClr val="bg1">
                    <a:lumMod val="65000"/>
                  </a:schemeClr>
                </a:solidFill>
              </a:rPr>
              <a:t>Tracking</a:t>
            </a:r>
          </a:p>
          <a:p>
            <a:pPr indent="-274320">
              <a:spcBef>
                <a:spcPts val="2400"/>
              </a:spcBef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Solving for </a:t>
            </a:r>
            <a:r>
              <a:rPr lang="en-US" sz="3600" b="1" i="1" dirty="0" smtClean="0">
                <a:solidFill>
                  <a:schemeClr val="bg1">
                    <a:lumMod val="65000"/>
                  </a:schemeClr>
                </a:solidFill>
              </a:rPr>
              <a:t>Occlusion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 in Actin-Myosin motility tracking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Shape aware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Tracking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Bioimaging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8315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Ahmad\Documents\Trajectories and Ontologies\Presentations\parzen_window_fn_gauss_surf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519989"/>
            <a:ext cx="2305050" cy="1594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7" descr="C:\Users\Ahmad\Documents\Trajectories and Ontologies\Presentations\parzen_window_fn_1_gauss_surf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349317"/>
            <a:ext cx="2304288" cy="15942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33400" y="1501914"/>
            <a:ext cx="495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Using 2D Gaussians, compute the </a:t>
            </a:r>
            <a:r>
              <a:rPr lang="en-US" sz="2200" i="1" dirty="0" err="1" smtClean="0"/>
              <a:t>Parzen</a:t>
            </a:r>
            <a:r>
              <a:rPr lang="en-US" sz="2200" i="1" dirty="0" smtClean="0"/>
              <a:t> Window Estimates</a:t>
            </a:r>
            <a:r>
              <a:rPr lang="en-US" sz="2200" dirty="0" smtClean="0"/>
              <a:t> for each object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2361908" y="152400"/>
            <a:ext cx="4420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How to use Shapes for Correspondence?</a:t>
            </a:r>
            <a:endParaRPr lang="en-US" sz="2000" b="1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5791200" y="3962400"/>
            <a:ext cx="2916936" cy="2265045"/>
            <a:chOff x="8741664" y="3962400"/>
            <a:chExt cx="2916936" cy="2265045"/>
          </a:xfrm>
        </p:grpSpPr>
        <p:pic>
          <p:nvPicPr>
            <p:cNvPr id="10" name="Picture 18" descr="C:\Users\Ahmad\Documents\Trajectories and Ontologies\Presentations\parzen_window_fn_1_gauss.bmp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8741664" y="3962400"/>
              <a:ext cx="2916936" cy="2265045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9144000" y="5029200"/>
              <a:ext cx="816708" cy="729690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/>
          <p:cNvSpPr/>
          <p:nvPr/>
        </p:nvSpPr>
        <p:spPr>
          <a:xfrm rot="5400000">
            <a:off x="4320273" y="4083113"/>
            <a:ext cx="1612850" cy="2138228"/>
          </a:xfrm>
          <a:custGeom>
            <a:avLst/>
            <a:gdLst>
              <a:gd name="connsiteX0" fmla="*/ 0 w 2057400"/>
              <a:gd name="connsiteY0" fmla="*/ 1066800 h 1066800"/>
              <a:gd name="connsiteX1" fmla="*/ 266700 w 2057400"/>
              <a:gd name="connsiteY1" fmla="*/ 0 h 1066800"/>
              <a:gd name="connsiteX2" fmla="*/ 1790700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790700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839686 w 2057400"/>
              <a:gd name="connsiteY2" fmla="*/ 1905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888672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37806"/>
              <a:gd name="connsiteY0" fmla="*/ 1066800 h 1074420"/>
              <a:gd name="connsiteX1" fmla="*/ 876300 w 2037806"/>
              <a:gd name="connsiteY1" fmla="*/ 0 h 1074420"/>
              <a:gd name="connsiteX2" fmla="*/ 1888672 w 2037806"/>
              <a:gd name="connsiteY2" fmla="*/ 0 h 1074420"/>
              <a:gd name="connsiteX3" fmla="*/ 2037806 w 2037806"/>
              <a:gd name="connsiteY3" fmla="*/ 1074420 h 1074420"/>
              <a:gd name="connsiteX4" fmla="*/ 0 w 2037806"/>
              <a:gd name="connsiteY4" fmla="*/ 1066800 h 1074420"/>
              <a:gd name="connsiteX0" fmla="*/ 0 w 2086792"/>
              <a:gd name="connsiteY0" fmla="*/ 1066800 h 1085850"/>
              <a:gd name="connsiteX1" fmla="*/ 876300 w 2086792"/>
              <a:gd name="connsiteY1" fmla="*/ 0 h 1085850"/>
              <a:gd name="connsiteX2" fmla="*/ 1888672 w 2086792"/>
              <a:gd name="connsiteY2" fmla="*/ 0 h 1085850"/>
              <a:gd name="connsiteX3" fmla="*/ 2086792 w 2086792"/>
              <a:gd name="connsiteY3" fmla="*/ 1085850 h 1085850"/>
              <a:gd name="connsiteX4" fmla="*/ 0 w 2086792"/>
              <a:gd name="connsiteY4" fmla="*/ 1066800 h 1085850"/>
              <a:gd name="connsiteX0" fmla="*/ 0 w 2096589"/>
              <a:gd name="connsiteY0" fmla="*/ 1066800 h 1066800"/>
              <a:gd name="connsiteX1" fmla="*/ 876300 w 2096589"/>
              <a:gd name="connsiteY1" fmla="*/ 0 h 1066800"/>
              <a:gd name="connsiteX2" fmla="*/ 1888672 w 2096589"/>
              <a:gd name="connsiteY2" fmla="*/ 0 h 1066800"/>
              <a:gd name="connsiteX3" fmla="*/ 2096589 w 2096589"/>
              <a:gd name="connsiteY3" fmla="*/ 1062990 h 1066800"/>
              <a:gd name="connsiteX4" fmla="*/ 0 w 2096589"/>
              <a:gd name="connsiteY4" fmla="*/ 1066800 h 1066800"/>
              <a:gd name="connsiteX0" fmla="*/ 0 w 2067198"/>
              <a:gd name="connsiteY0" fmla="*/ 979170 h 1062990"/>
              <a:gd name="connsiteX1" fmla="*/ 846909 w 2067198"/>
              <a:gd name="connsiteY1" fmla="*/ 0 h 1062990"/>
              <a:gd name="connsiteX2" fmla="*/ 1859281 w 2067198"/>
              <a:gd name="connsiteY2" fmla="*/ 0 h 1062990"/>
              <a:gd name="connsiteX3" fmla="*/ 2067198 w 2067198"/>
              <a:gd name="connsiteY3" fmla="*/ 1062990 h 1062990"/>
              <a:gd name="connsiteX4" fmla="*/ 0 w 2067198"/>
              <a:gd name="connsiteY4" fmla="*/ 979170 h 1062990"/>
              <a:gd name="connsiteX0" fmla="*/ 0 w 2108449"/>
              <a:gd name="connsiteY0" fmla="*/ 1048686 h 1062990"/>
              <a:gd name="connsiteX1" fmla="*/ 888160 w 2108449"/>
              <a:gd name="connsiteY1" fmla="*/ 0 h 1062990"/>
              <a:gd name="connsiteX2" fmla="*/ 1900532 w 2108449"/>
              <a:gd name="connsiteY2" fmla="*/ 0 h 1062990"/>
              <a:gd name="connsiteX3" fmla="*/ 2108449 w 2108449"/>
              <a:gd name="connsiteY3" fmla="*/ 1062990 h 1062990"/>
              <a:gd name="connsiteX4" fmla="*/ 0 w 2108449"/>
              <a:gd name="connsiteY4" fmla="*/ 1048686 h 1062990"/>
              <a:gd name="connsiteX0" fmla="*/ 0 w 2092979"/>
              <a:gd name="connsiteY0" fmla="*/ 1048686 h 1050290"/>
              <a:gd name="connsiteX1" fmla="*/ 888160 w 2092979"/>
              <a:gd name="connsiteY1" fmla="*/ 0 h 1050290"/>
              <a:gd name="connsiteX2" fmla="*/ 1900532 w 2092979"/>
              <a:gd name="connsiteY2" fmla="*/ 0 h 1050290"/>
              <a:gd name="connsiteX3" fmla="*/ 2092979 w 2092979"/>
              <a:gd name="connsiteY3" fmla="*/ 1050290 h 1050290"/>
              <a:gd name="connsiteX4" fmla="*/ 0 w 2092979"/>
              <a:gd name="connsiteY4" fmla="*/ 1048686 h 1050290"/>
              <a:gd name="connsiteX0" fmla="*/ 0 w 2092979"/>
              <a:gd name="connsiteY0" fmla="*/ 1055370 h 1055370"/>
              <a:gd name="connsiteX1" fmla="*/ 888160 w 2092979"/>
              <a:gd name="connsiteY1" fmla="*/ 0 h 1055370"/>
              <a:gd name="connsiteX2" fmla="*/ 1900532 w 2092979"/>
              <a:gd name="connsiteY2" fmla="*/ 0 h 1055370"/>
              <a:gd name="connsiteX3" fmla="*/ 2092979 w 2092979"/>
              <a:gd name="connsiteY3" fmla="*/ 1050290 h 1055370"/>
              <a:gd name="connsiteX4" fmla="*/ 0 w 2092979"/>
              <a:gd name="connsiteY4" fmla="*/ 1055370 h 1055370"/>
              <a:gd name="connsiteX0" fmla="*/ 0 w 2070635"/>
              <a:gd name="connsiteY0" fmla="*/ 1055370 h 1055370"/>
              <a:gd name="connsiteX1" fmla="*/ 888160 w 2070635"/>
              <a:gd name="connsiteY1" fmla="*/ 0 h 1055370"/>
              <a:gd name="connsiteX2" fmla="*/ 1900532 w 2070635"/>
              <a:gd name="connsiteY2" fmla="*/ 0 h 1055370"/>
              <a:gd name="connsiteX3" fmla="*/ 2070635 w 2070635"/>
              <a:gd name="connsiteY3" fmla="*/ 1050959 h 1055370"/>
              <a:gd name="connsiteX4" fmla="*/ 0 w 2070635"/>
              <a:gd name="connsiteY4" fmla="*/ 1055370 h 1055370"/>
              <a:gd name="connsiteX0" fmla="*/ 0 w 2062041"/>
              <a:gd name="connsiteY0" fmla="*/ 1055370 h 1057643"/>
              <a:gd name="connsiteX1" fmla="*/ 888160 w 2062041"/>
              <a:gd name="connsiteY1" fmla="*/ 0 h 1057643"/>
              <a:gd name="connsiteX2" fmla="*/ 1900532 w 2062041"/>
              <a:gd name="connsiteY2" fmla="*/ 0 h 1057643"/>
              <a:gd name="connsiteX3" fmla="*/ 2062041 w 2062041"/>
              <a:gd name="connsiteY3" fmla="*/ 1057643 h 1057643"/>
              <a:gd name="connsiteX4" fmla="*/ 0 w 2062041"/>
              <a:gd name="connsiteY4" fmla="*/ 1055370 h 1057643"/>
              <a:gd name="connsiteX0" fmla="*/ 0 w 2062041"/>
              <a:gd name="connsiteY0" fmla="*/ 1073553 h 1075826"/>
              <a:gd name="connsiteX1" fmla="*/ 958461 w 2062041"/>
              <a:gd name="connsiteY1" fmla="*/ 0 h 1075826"/>
              <a:gd name="connsiteX2" fmla="*/ 1900532 w 2062041"/>
              <a:gd name="connsiteY2" fmla="*/ 18183 h 1075826"/>
              <a:gd name="connsiteX3" fmla="*/ 2062041 w 2062041"/>
              <a:gd name="connsiteY3" fmla="*/ 1075826 h 1075826"/>
              <a:gd name="connsiteX4" fmla="*/ 0 w 2062041"/>
              <a:gd name="connsiteY4" fmla="*/ 1073553 h 1075826"/>
              <a:gd name="connsiteX0" fmla="*/ 0 w 2062041"/>
              <a:gd name="connsiteY0" fmla="*/ 1073553 h 1075826"/>
              <a:gd name="connsiteX1" fmla="*/ 958461 w 2062041"/>
              <a:gd name="connsiteY1" fmla="*/ 0 h 1075826"/>
              <a:gd name="connsiteX2" fmla="*/ 1896238 w 2062041"/>
              <a:gd name="connsiteY2" fmla="*/ 9092 h 1075826"/>
              <a:gd name="connsiteX3" fmla="*/ 2062041 w 2062041"/>
              <a:gd name="connsiteY3" fmla="*/ 1075826 h 1075826"/>
              <a:gd name="connsiteX4" fmla="*/ 0 w 2062041"/>
              <a:gd name="connsiteY4" fmla="*/ 1073553 h 1075826"/>
              <a:gd name="connsiteX0" fmla="*/ 0 w 2062041"/>
              <a:gd name="connsiteY0" fmla="*/ 1064461 h 1066734"/>
              <a:gd name="connsiteX1" fmla="*/ 1052140 w 2062041"/>
              <a:gd name="connsiteY1" fmla="*/ 19918 h 1066734"/>
              <a:gd name="connsiteX2" fmla="*/ 1896238 w 2062041"/>
              <a:gd name="connsiteY2" fmla="*/ 0 h 1066734"/>
              <a:gd name="connsiteX3" fmla="*/ 2062041 w 2062041"/>
              <a:gd name="connsiteY3" fmla="*/ 1066734 h 1066734"/>
              <a:gd name="connsiteX4" fmla="*/ 0 w 2062041"/>
              <a:gd name="connsiteY4" fmla="*/ 1064461 h 1066734"/>
              <a:gd name="connsiteX0" fmla="*/ 0 w 2062041"/>
              <a:gd name="connsiteY0" fmla="*/ 1044543 h 1046816"/>
              <a:gd name="connsiteX1" fmla="*/ 1052140 w 2062041"/>
              <a:gd name="connsiteY1" fmla="*/ 0 h 1046816"/>
              <a:gd name="connsiteX2" fmla="*/ 1978227 w 2062041"/>
              <a:gd name="connsiteY2" fmla="*/ 42646 h 1046816"/>
              <a:gd name="connsiteX3" fmla="*/ 2062041 w 2062041"/>
              <a:gd name="connsiteY3" fmla="*/ 1046816 h 1046816"/>
              <a:gd name="connsiteX4" fmla="*/ 0 w 2062041"/>
              <a:gd name="connsiteY4" fmla="*/ 1044543 h 1046816"/>
              <a:gd name="connsiteX0" fmla="*/ 0 w 2062041"/>
              <a:gd name="connsiteY0" fmla="*/ 1063593 h 1065866"/>
              <a:gd name="connsiteX1" fmla="*/ 1052140 w 2062041"/>
              <a:gd name="connsiteY1" fmla="*/ 19050 h 1065866"/>
              <a:gd name="connsiteX2" fmla="*/ 1936635 w 2062041"/>
              <a:gd name="connsiteY2" fmla="*/ 0 h 1065866"/>
              <a:gd name="connsiteX3" fmla="*/ 2062041 w 2062041"/>
              <a:gd name="connsiteY3" fmla="*/ 1065866 h 1065866"/>
              <a:gd name="connsiteX4" fmla="*/ 0 w 2062041"/>
              <a:gd name="connsiteY4" fmla="*/ 1063593 h 1065866"/>
              <a:gd name="connsiteX0" fmla="*/ 0 w 2062041"/>
              <a:gd name="connsiteY0" fmla="*/ 1063593 h 1065866"/>
              <a:gd name="connsiteX1" fmla="*/ 1035040 w 2062041"/>
              <a:gd name="connsiteY1" fmla="*/ 4979 h 1065866"/>
              <a:gd name="connsiteX2" fmla="*/ 1936635 w 2062041"/>
              <a:gd name="connsiteY2" fmla="*/ 0 h 1065866"/>
              <a:gd name="connsiteX3" fmla="*/ 2062041 w 2062041"/>
              <a:gd name="connsiteY3" fmla="*/ 1065866 h 1065866"/>
              <a:gd name="connsiteX4" fmla="*/ 0 w 2062041"/>
              <a:gd name="connsiteY4" fmla="*/ 1063593 h 1065866"/>
              <a:gd name="connsiteX0" fmla="*/ 0 w 2062041"/>
              <a:gd name="connsiteY0" fmla="*/ 1076903 h 1079176"/>
              <a:gd name="connsiteX1" fmla="*/ 1001730 w 2062041"/>
              <a:gd name="connsiteY1" fmla="*/ 0 h 1079176"/>
              <a:gd name="connsiteX2" fmla="*/ 1936635 w 2062041"/>
              <a:gd name="connsiteY2" fmla="*/ 13310 h 1079176"/>
              <a:gd name="connsiteX3" fmla="*/ 2062041 w 2062041"/>
              <a:gd name="connsiteY3" fmla="*/ 1079176 h 1079176"/>
              <a:gd name="connsiteX4" fmla="*/ 0 w 2062041"/>
              <a:gd name="connsiteY4" fmla="*/ 1076903 h 1079176"/>
              <a:gd name="connsiteX0" fmla="*/ 0 w 2062041"/>
              <a:gd name="connsiteY0" fmla="*/ 1063949 h 1066222"/>
              <a:gd name="connsiteX1" fmla="*/ 1019365 w 2062041"/>
              <a:gd name="connsiteY1" fmla="*/ 0 h 1066222"/>
              <a:gd name="connsiteX2" fmla="*/ 1936635 w 2062041"/>
              <a:gd name="connsiteY2" fmla="*/ 356 h 1066222"/>
              <a:gd name="connsiteX3" fmla="*/ 2062041 w 2062041"/>
              <a:gd name="connsiteY3" fmla="*/ 1066222 h 1066222"/>
              <a:gd name="connsiteX4" fmla="*/ 0 w 2062041"/>
              <a:gd name="connsiteY4" fmla="*/ 1063949 h 1066222"/>
              <a:gd name="connsiteX0" fmla="*/ 0 w 2062041"/>
              <a:gd name="connsiteY0" fmla="*/ 1077842 h 1080115"/>
              <a:gd name="connsiteX1" fmla="*/ 1002723 w 2062041"/>
              <a:gd name="connsiteY1" fmla="*/ 0 h 1080115"/>
              <a:gd name="connsiteX2" fmla="*/ 1936635 w 2062041"/>
              <a:gd name="connsiteY2" fmla="*/ 14249 h 1080115"/>
              <a:gd name="connsiteX3" fmla="*/ 2062041 w 2062041"/>
              <a:gd name="connsiteY3" fmla="*/ 1080115 h 1080115"/>
              <a:gd name="connsiteX4" fmla="*/ 0 w 2062041"/>
              <a:gd name="connsiteY4" fmla="*/ 1077842 h 1080115"/>
              <a:gd name="connsiteX0" fmla="*/ 0 w 2062041"/>
              <a:gd name="connsiteY0" fmla="*/ 1063593 h 1065866"/>
              <a:gd name="connsiteX1" fmla="*/ 990967 w 2062041"/>
              <a:gd name="connsiteY1" fmla="*/ 3277 h 1065866"/>
              <a:gd name="connsiteX2" fmla="*/ 1936635 w 2062041"/>
              <a:gd name="connsiteY2" fmla="*/ 0 h 1065866"/>
              <a:gd name="connsiteX3" fmla="*/ 2062041 w 2062041"/>
              <a:gd name="connsiteY3" fmla="*/ 1065866 h 1065866"/>
              <a:gd name="connsiteX4" fmla="*/ 0 w 2062041"/>
              <a:gd name="connsiteY4" fmla="*/ 1063593 h 1065866"/>
              <a:gd name="connsiteX0" fmla="*/ 0 w 2062041"/>
              <a:gd name="connsiteY0" fmla="*/ 1063593 h 1065866"/>
              <a:gd name="connsiteX1" fmla="*/ 1002724 w 2062041"/>
              <a:gd name="connsiteY1" fmla="*/ 990 h 1065866"/>
              <a:gd name="connsiteX2" fmla="*/ 1936635 w 2062041"/>
              <a:gd name="connsiteY2" fmla="*/ 0 h 1065866"/>
              <a:gd name="connsiteX3" fmla="*/ 2062041 w 2062041"/>
              <a:gd name="connsiteY3" fmla="*/ 1065866 h 1065866"/>
              <a:gd name="connsiteX4" fmla="*/ 0 w 2062041"/>
              <a:gd name="connsiteY4" fmla="*/ 1063593 h 1065866"/>
              <a:gd name="connsiteX0" fmla="*/ 0 w 2062041"/>
              <a:gd name="connsiteY0" fmla="*/ 1067176 h 1069449"/>
              <a:gd name="connsiteX1" fmla="*/ 996846 w 2062041"/>
              <a:gd name="connsiteY1" fmla="*/ 0 h 1069449"/>
              <a:gd name="connsiteX2" fmla="*/ 1936635 w 2062041"/>
              <a:gd name="connsiteY2" fmla="*/ 3583 h 1069449"/>
              <a:gd name="connsiteX3" fmla="*/ 2062041 w 2062041"/>
              <a:gd name="connsiteY3" fmla="*/ 1069449 h 1069449"/>
              <a:gd name="connsiteX4" fmla="*/ 0 w 2062041"/>
              <a:gd name="connsiteY4" fmla="*/ 1067176 h 1069449"/>
              <a:gd name="connsiteX0" fmla="*/ 0 w 1949122"/>
              <a:gd name="connsiteY0" fmla="*/ 1069114 h 1069449"/>
              <a:gd name="connsiteX1" fmla="*/ 883927 w 1949122"/>
              <a:gd name="connsiteY1" fmla="*/ 0 h 1069449"/>
              <a:gd name="connsiteX2" fmla="*/ 1823716 w 1949122"/>
              <a:gd name="connsiteY2" fmla="*/ 3583 h 1069449"/>
              <a:gd name="connsiteX3" fmla="*/ 1949122 w 1949122"/>
              <a:gd name="connsiteY3" fmla="*/ 1069449 h 1069449"/>
              <a:gd name="connsiteX4" fmla="*/ 0 w 1949122"/>
              <a:gd name="connsiteY4" fmla="*/ 1069114 h 1069449"/>
              <a:gd name="connsiteX0" fmla="*/ 0 w 2030491"/>
              <a:gd name="connsiteY0" fmla="*/ 1069114 h 1069114"/>
              <a:gd name="connsiteX1" fmla="*/ 883927 w 2030491"/>
              <a:gd name="connsiteY1" fmla="*/ 0 h 1069114"/>
              <a:gd name="connsiteX2" fmla="*/ 1823716 w 2030491"/>
              <a:gd name="connsiteY2" fmla="*/ 3583 h 1069114"/>
              <a:gd name="connsiteX3" fmla="*/ 2030491 w 2030491"/>
              <a:gd name="connsiteY3" fmla="*/ 1066219 h 1069114"/>
              <a:gd name="connsiteX4" fmla="*/ 0 w 2030491"/>
              <a:gd name="connsiteY4" fmla="*/ 1069114 h 1069114"/>
              <a:gd name="connsiteX0" fmla="*/ 0 w 2073665"/>
              <a:gd name="connsiteY0" fmla="*/ 1069114 h 1069114"/>
              <a:gd name="connsiteX1" fmla="*/ 883927 w 2073665"/>
              <a:gd name="connsiteY1" fmla="*/ 0 h 1069114"/>
              <a:gd name="connsiteX2" fmla="*/ 1823716 w 2073665"/>
              <a:gd name="connsiteY2" fmla="*/ 3583 h 1069114"/>
              <a:gd name="connsiteX3" fmla="*/ 2073665 w 2073665"/>
              <a:gd name="connsiteY3" fmla="*/ 1067511 h 1069114"/>
              <a:gd name="connsiteX4" fmla="*/ 0 w 2073665"/>
              <a:gd name="connsiteY4" fmla="*/ 1069114 h 106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3665" h="1069114">
                <a:moveTo>
                  <a:pt x="0" y="1069114"/>
                </a:moveTo>
                <a:lnTo>
                  <a:pt x="883927" y="0"/>
                </a:lnTo>
                <a:lnTo>
                  <a:pt x="1823716" y="3583"/>
                </a:lnTo>
                <a:lnTo>
                  <a:pt x="2073665" y="1067511"/>
                </a:lnTo>
                <a:lnTo>
                  <a:pt x="0" y="1069114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791200" y="1524000"/>
            <a:ext cx="2916936" cy="2265045"/>
            <a:chOff x="5791200" y="1524000"/>
            <a:chExt cx="2916936" cy="2265045"/>
          </a:xfrm>
        </p:grpSpPr>
        <p:pic>
          <p:nvPicPr>
            <p:cNvPr id="14" name="Picture 20" descr="C:\Users\Ahmad\Documents\Trajectories and Ontologies\Presentations\parzen_window_fn_gauss.bm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91200" y="1524000"/>
              <a:ext cx="2916936" cy="2265045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6172200" y="2623110"/>
              <a:ext cx="816708" cy="729690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reeform 15"/>
          <p:cNvSpPr/>
          <p:nvPr/>
        </p:nvSpPr>
        <p:spPr>
          <a:xfrm rot="5400000">
            <a:off x="4318287" y="2253224"/>
            <a:ext cx="1606713" cy="2126308"/>
          </a:xfrm>
          <a:custGeom>
            <a:avLst/>
            <a:gdLst>
              <a:gd name="connsiteX0" fmla="*/ 0 w 2057400"/>
              <a:gd name="connsiteY0" fmla="*/ 1066800 h 1066800"/>
              <a:gd name="connsiteX1" fmla="*/ 266700 w 2057400"/>
              <a:gd name="connsiteY1" fmla="*/ 0 h 1066800"/>
              <a:gd name="connsiteX2" fmla="*/ 1790700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790700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839686 w 2057400"/>
              <a:gd name="connsiteY2" fmla="*/ 1905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888672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37806"/>
              <a:gd name="connsiteY0" fmla="*/ 1066800 h 1074420"/>
              <a:gd name="connsiteX1" fmla="*/ 876300 w 2037806"/>
              <a:gd name="connsiteY1" fmla="*/ 0 h 1074420"/>
              <a:gd name="connsiteX2" fmla="*/ 1888672 w 2037806"/>
              <a:gd name="connsiteY2" fmla="*/ 0 h 1074420"/>
              <a:gd name="connsiteX3" fmla="*/ 2037806 w 2037806"/>
              <a:gd name="connsiteY3" fmla="*/ 1074420 h 1074420"/>
              <a:gd name="connsiteX4" fmla="*/ 0 w 2037806"/>
              <a:gd name="connsiteY4" fmla="*/ 1066800 h 1074420"/>
              <a:gd name="connsiteX0" fmla="*/ 0 w 2086792"/>
              <a:gd name="connsiteY0" fmla="*/ 1066800 h 1085850"/>
              <a:gd name="connsiteX1" fmla="*/ 876300 w 2086792"/>
              <a:gd name="connsiteY1" fmla="*/ 0 h 1085850"/>
              <a:gd name="connsiteX2" fmla="*/ 1888672 w 2086792"/>
              <a:gd name="connsiteY2" fmla="*/ 0 h 1085850"/>
              <a:gd name="connsiteX3" fmla="*/ 2086792 w 2086792"/>
              <a:gd name="connsiteY3" fmla="*/ 1085850 h 1085850"/>
              <a:gd name="connsiteX4" fmla="*/ 0 w 2086792"/>
              <a:gd name="connsiteY4" fmla="*/ 1066800 h 1085850"/>
              <a:gd name="connsiteX0" fmla="*/ 0 w 2096589"/>
              <a:gd name="connsiteY0" fmla="*/ 1066800 h 1066800"/>
              <a:gd name="connsiteX1" fmla="*/ 876300 w 2096589"/>
              <a:gd name="connsiteY1" fmla="*/ 0 h 1066800"/>
              <a:gd name="connsiteX2" fmla="*/ 1888672 w 2096589"/>
              <a:gd name="connsiteY2" fmla="*/ 0 h 1066800"/>
              <a:gd name="connsiteX3" fmla="*/ 2096589 w 2096589"/>
              <a:gd name="connsiteY3" fmla="*/ 1062990 h 1066800"/>
              <a:gd name="connsiteX4" fmla="*/ 0 w 2096589"/>
              <a:gd name="connsiteY4" fmla="*/ 1066800 h 1066800"/>
              <a:gd name="connsiteX0" fmla="*/ 0 w 2096589"/>
              <a:gd name="connsiteY0" fmla="*/ 1078230 h 1078230"/>
              <a:gd name="connsiteX1" fmla="*/ 317863 w 2096589"/>
              <a:gd name="connsiteY1" fmla="*/ 0 h 1078230"/>
              <a:gd name="connsiteX2" fmla="*/ 1888672 w 2096589"/>
              <a:gd name="connsiteY2" fmla="*/ 11430 h 1078230"/>
              <a:gd name="connsiteX3" fmla="*/ 2096589 w 2096589"/>
              <a:gd name="connsiteY3" fmla="*/ 1074420 h 1078230"/>
              <a:gd name="connsiteX4" fmla="*/ 0 w 2096589"/>
              <a:gd name="connsiteY4" fmla="*/ 1078230 h 1078230"/>
              <a:gd name="connsiteX0" fmla="*/ 0 w 2096589"/>
              <a:gd name="connsiteY0" fmla="*/ 1078230 h 1078230"/>
              <a:gd name="connsiteX1" fmla="*/ 317863 w 2096589"/>
              <a:gd name="connsiteY1" fmla="*/ 0 h 1078230"/>
              <a:gd name="connsiteX2" fmla="*/ 1246959 w 2096589"/>
              <a:gd name="connsiteY2" fmla="*/ 43815 h 1078230"/>
              <a:gd name="connsiteX3" fmla="*/ 2096589 w 2096589"/>
              <a:gd name="connsiteY3" fmla="*/ 1074420 h 1078230"/>
              <a:gd name="connsiteX4" fmla="*/ 0 w 2096589"/>
              <a:gd name="connsiteY4" fmla="*/ 1078230 h 1078230"/>
              <a:gd name="connsiteX0" fmla="*/ 0 w 2096589"/>
              <a:gd name="connsiteY0" fmla="*/ 1078230 h 1078230"/>
              <a:gd name="connsiteX1" fmla="*/ 317863 w 2096589"/>
              <a:gd name="connsiteY1" fmla="*/ 0 h 1078230"/>
              <a:gd name="connsiteX2" fmla="*/ 1291046 w 2096589"/>
              <a:gd name="connsiteY2" fmla="*/ 0 h 1078230"/>
              <a:gd name="connsiteX3" fmla="*/ 2096589 w 2096589"/>
              <a:gd name="connsiteY3" fmla="*/ 1074420 h 1078230"/>
              <a:gd name="connsiteX4" fmla="*/ 0 w 2096589"/>
              <a:gd name="connsiteY4" fmla="*/ 1078230 h 1078230"/>
              <a:gd name="connsiteX0" fmla="*/ 0 w 2060423"/>
              <a:gd name="connsiteY0" fmla="*/ 1078230 h 1078230"/>
              <a:gd name="connsiteX1" fmla="*/ 317863 w 2060423"/>
              <a:gd name="connsiteY1" fmla="*/ 0 h 1078230"/>
              <a:gd name="connsiteX2" fmla="*/ 1291046 w 2060423"/>
              <a:gd name="connsiteY2" fmla="*/ 0 h 1078230"/>
              <a:gd name="connsiteX3" fmla="*/ 2060423 w 2060423"/>
              <a:gd name="connsiteY3" fmla="*/ 1075611 h 1078230"/>
              <a:gd name="connsiteX4" fmla="*/ 0 w 2060423"/>
              <a:gd name="connsiteY4" fmla="*/ 1078230 h 1078230"/>
              <a:gd name="connsiteX0" fmla="*/ 0 w 2078508"/>
              <a:gd name="connsiteY0" fmla="*/ 1072296 h 1075611"/>
              <a:gd name="connsiteX1" fmla="*/ 335948 w 2078508"/>
              <a:gd name="connsiteY1" fmla="*/ 0 h 1075611"/>
              <a:gd name="connsiteX2" fmla="*/ 1309131 w 2078508"/>
              <a:gd name="connsiteY2" fmla="*/ 0 h 1075611"/>
              <a:gd name="connsiteX3" fmla="*/ 2078508 w 2078508"/>
              <a:gd name="connsiteY3" fmla="*/ 1075611 h 1075611"/>
              <a:gd name="connsiteX4" fmla="*/ 0 w 2078508"/>
              <a:gd name="connsiteY4" fmla="*/ 1072296 h 1075611"/>
              <a:gd name="connsiteX0" fmla="*/ 0 w 1790309"/>
              <a:gd name="connsiteY0" fmla="*/ 986924 h 1075611"/>
              <a:gd name="connsiteX1" fmla="*/ 47749 w 1790309"/>
              <a:gd name="connsiteY1" fmla="*/ 0 h 1075611"/>
              <a:gd name="connsiteX2" fmla="*/ 1020932 w 1790309"/>
              <a:gd name="connsiteY2" fmla="*/ 0 h 1075611"/>
              <a:gd name="connsiteX3" fmla="*/ 1790309 w 1790309"/>
              <a:gd name="connsiteY3" fmla="*/ 1075611 h 1075611"/>
              <a:gd name="connsiteX4" fmla="*/ 0 w 1790309"/>
              <a:gd name="connsiteY4" fmla="*/ 986924 h 1075611"/>
              <a:gd name="connsiteX0" fmla="*/ 0 w 2038097"/>
              <a:gd name="connsiteY0" fmla="*/ 1074097 h 1075611"/>
              <a:gd name="connsiteX1" fmla="*/ 295537 w 2038097"/>
              <a:gd name="connsiteY1" fmla="*/ 0 h 1075611"/>
              <a:gd name="connsiteX2" fmla="*/ 1268720 w 2038097"/>
              <a:gd name="connsiteY2" fmla="*/ 0 h 1075611"/>
              <a:gd name="connsiteX3" fmla="*/ 2038097 w 2038097"/>
              <a:gd name="connsiteY3" fmla="*/ 1075611 h 1075611"/>
              <a:gd name="connsiteX4" fmla="*/ 0 w 2038097"/>
              <a:gd name="connsiteY4" fmla="*/ 1074097 h 1075611"/>
              <a:gd name="connsiteX0" fmla="*/ 0 w 2070757"/>
              <a:gd name="connsiteY0" fmla="*/ 1078160 h 1078160"/>
              <a:gd name="connsiteX1" fmla="*/ 328197 w 2070757"/>
              <a:gd name="connsiteY1" fmla="*/ 0 h 1078160"/>
              <a:gd name="connsiteX2" fmla="*/ 1301380 w 2070757"/>
              <a:gd name="connsiteY2" fmla="*/ 0 h 1078160"/>
              <a:gd name="connsiteX3" fmla="*/ 2070757 w 2070757"/>
              <a:gd name="connsiteY3" fmla="*/ 1075611 h 1078160"/>
              <a:gd name="connsiteX4" fmla="*/ 0 w 2070757"/>
              <a:gd name="connsiteY4" fmla="*/ 1078160 h 1078160"/>
              <a:gd name="connsiteX0" fmla="*/ 0 w 2070757"/>
              <a:gd name="connsiteY0" fmla="*/ 1078160 h 1078160"/>
              <a:gd name="connsiteX1" fmla="*/ 413341 w 2070757"/>
              <a:gd name="connsiteY1" fmla="*/ 107847 h 1078160"/>
              <a:gd name="connsiteX2" fmla="*/ 1301380 w 2070757"/>
              <a:gd name="connsiteY2" fmla="*/ 0 h 1078160"/>
              <a:gd name="connsiteX3" fmla="*/ 2070757 w 2070757"/>
              <a:gd name="connsiteY3" fmla="*/ 1075611 h 1078160"/>
              <a:gd name="connsiteX4" fmla="*/ 0 w 2070757"/>
              <a:gd name="connsiteY4" fmla="*/ 1078160 h 1078160"/>
              <a:gd name="connsiteX0" fmla="*/ 0 w 2070757"/>
              <a:gd name="connsiteY0" fmla="*/ 1008906 h 1008906"/>
              <a:gd name="connsiteX1" fmla="*/ 413341 w 2070757"/>
              <a:gd name="connsiteY1" fmla="*/ 38593 h 1008906"/>
              <a:gd name="connsiteX2" fmla="*/ 1288552 w 2070757"/>
              <a:gd name="connsiteY2" fmla="*/ 0 h 1008906"/>
              <a:gd name="connsiteX3" fmla="*/ 2070757 w 2070757"/>
              <a:gd name="connsiteY3" fmla="*/ 1006357 h 1008906"/>
              <a:gd name="connsiteX4" fmla="*/ 0 w 2070757"/>
              <a:gd name="connsiteY4" fmla="*/ 1008906 h 1008906"/>
              <a:gd name="connsiteX0" fmla="*/ 0 w 2070757"/>
              <a:gd name="connsiteY0" fmla="*/ 1051466 h 1051466"/>
              <a:gd name="connsiteX1" fmla="*/ 413341 w 2070757"/>
              <a:gd name="connsiteY1" fmla="*/ 81153 h 1051466"/>
              <a:gd name="connsiteX2" fmla="*/ 1285793 w 2070757"/>
              <a:gd name="connsiteY2" fmla="*/ 0 h 1051466"/>
              <a:gd name="connsiteX3" fmla="*/ 2070757 w 2070757"/>
              <a:gd name="connsiteY3" fmla="*/ 1048917 h 1051466"/>
              <a:gd name="connsiteX4" fmla="*/ 0 w 2070757"/>
              <a:gd name="connsiteY4" fmla="*/ 1051466 h 1051466"/>
              <a:gd name="connsiteX0" fmla="*/ 0 w 2070757"/>
              <a:gd name="connsiteY0" fmla="*/ 1060364 h 1060364"/>
              <a:gd name="connsiteX1" fmla="*/ 305056 w 2070757"/>
              <a:gd name="connsiteY1" fmla="*/ 0 h 1060364"/>
              <a:gd name="connsiteX2" fmla="*/ 1285793 w 2070757"/>
              <a:gd name="connsiteY2" fmla="*/ 8898 h 1060364"/>
              <a:gd name="connsiteX3" fmla="*/ 2070757 w 2070757"/>
              <a:gd name="connsiteY3" fmla="*/ 1057815 h 1060364"/>
              <a:gd name="connsiteX4" fmla="*/ 0 w 2070757"/>
              <a:gd name="connsiteY4" fmla="*/ 1060364 h 1060364"/>
              <a:gd name="connsiteX0" fmla="*/ 0 w 2070757"/>
              <a:gd name="connsiteY0" fmla="*/ 1060364 h 1060364"/>
              <a:gd name="connsiteX1" fmla="*/ 305056 w 2070757"/>
              <a:gd name="connsiteY1" fmla="*/ 0 h 1060364"/>
              <a:gd name="connsiteX2" fmla="*/ 1272040 w 2070757"/>
              <a:gd name="connsiteY2" fmla="*/ 1450 h 1060364"/>
              <a:gd name="connsiteX3" fmla="*/ 2070757 w 2070757"/>
              <a:gd name="connsiteY3" fmla="*/ 1057815 h 1060364"/>
              <a:gd name="connsiteX4" fmla="*/ 0 w 2070757"/>
              <a:gd name="connsiteY4" fmla="*/ 1060364 h 1060364"/>
              <a:gd name="connsiteX0" fmla="*/ 0 w 2070757"/>
              <a:gd name="connsiteY0" fmla="*/ 1061618 h 1061618"/>
              <a:gd name="connsiteX1" fmla="*/ 345968 w 2070757"/>
              <a:gd name="connsiteY1" fmla="*/ 0 h 1061618"/>
              <a:gd name="connsiteX2" fmla="*/ 1272040 w 2070757"/>
              <a:gd name="connsiteY2" fmla="*/ 2704 h 1061618"/>
              <a:gd name="connsiteX3" fmla="*/ 2070757 w 2070757"/>
              <a:gd name="connsiteY3" fmla="*/ 1059069 h 1061618"/>
              <a:gd name="connsiteX4" fmla="*/ 0 w 2070757"/>
              <a:gd name="connsiteY4" fmla="*/ 1061618 h 1061618"/>
              <a:gd name="connsiteX0" fmla="*/ 0 w 2070757"/>
              <a:gd name="connsiteY0" fmla="*/ 1058914 h 1058914"/>
              <a:gd name="connsiteX1" fmla="*/ 354581 w 2070757"/>
              <a:gd name="connsiteY1" fmla="*/ 3567 h 1058914"/>
              <a:gd name="connsiteX2" fmla="*/ 1272040 w 2070757"/>
              <a:gd name="connsiteY2" fmla="*/ 0 h 1058914"/>
              <a:gd name="connsiteX3" fmla="*/ 2070757 w 2070757"/>
              <a:gd name="connsiteY3" fmla="*/ 1056365 h 1058914"/>
              <a:gd name="connsiteX4" fmla="*/ 0 w 2070757"/>
              <a:gd name="connsiteY4" fmla="*/ 1058914 h 1058914"/>
              <a:gd name="connsiteX0" fmla="*/ 0 w 2070757"/>
              <a:gd name="connsiteY0" fmla="*/ 1057660 h 1057660"/>
              <a:gd name="connsiteX1" fmla="*/ 354581 w 2070757"/>
              <a:gd name="connsiteY1" fmla="*/ 2313 h 1057660"/>
              <a:gd name="connsiteX2" fmla="*/ 1256968 w 2070757"/>
              <a:gd name="connsiteY2" fmla="*/ 0 h 1057660"/>
              <a:gd name="connsiteX3" fmla="*/ 2070757 w 2070757"/>
              <a:gd name="connsiteY3" fmla="*/ 1055111 h 1057660"/>
              <a:gd name="connsiteX4" fmla="*/ 0 w 2070757"/>
              <a:gd name="connsiteY4" fmla="*/ 1057660 h 1057660"/>
              <a:gd name="connsiteX0" fmla="*/ 0 w 2070757"/>
              <a:gd name="connsiteY0" fmla="*/ 1055347 h 1055347"/>
              <a:gd name="connsiteX1" fmla="*/ 354581 w 2070757"/>
              <a:gd name="connsiteY1" fmla="*/ 0 h 1055347"/>
              <a:gd name="connsiteX2" fmla="*/ 1289266 w 2070757"/>
              <a:gd name="connsiteY2" fmla="*/ 7720 h 1055347"/>
              <a:gd name="connsiteX3" fmla="*/ 2070757 w 2070757"/>
              <a:gd name="connsiteY3" fmla="*/ 1052798 h 1055347"/>
              <a:gd name="connsiteX4" fmla="*/ 0 w 2070757"/>
              <a:gd name="connsiteY4" fmla="*/ 1055347 h 1055347"/>
              <a:gd name="connsiteX0" fmla="*/ 0 w 2070757"/>
              <a:gd name="connsiteY0" fmla="*/ 1057662 h 1057662"/>
              <a:gd name="connsiteX1" fmla="*/ 354581 w 2070757"/>
              <a:gd name="connsiteY1" fmla="*/ 2315 h 1057662"/>
              <a:gd name="connsiteX2" fmla="*/ 1282804 w 2070757"/>
              <a:gd name="connsiteY2" fmla="*/ 0 h 1057662"/>
              <a:gd name="connsiteX3" fmla="*/ 2070757 w 2070757"/>
              <a:gd name="connsiteY3" fmla="*/ 1055113 h 1057662"/>
              <a:gd name="connsiteX4" fmla="*/ 0 w 2070757"/>
              <a:gd name="connsiteY4" fmla="*/ 1057662 h 1057662"/>
              <a:gd name="connsiteX0" fmla="*/ 0 w 2270021"/>
              <a:gd name="connsiteY0" fmla="*/ 1057662 h 1061561"/>
              <a:gd name="connsiteX1" fmla="*/ 354581 w 2270021"/>
              <a:gd name="connsiteY1" fmla="*/ 2315 h 1061561"/>
              <a:gd name="connsiteX2" fmla="*/ 1282804 w 2270021"/>
              <a:gd name="connsiteY2" fmla="*/ 0 h 1061561"/>
              <a:gd name="connsiteX3" fmla="*/ 2270021 w 2270021"/>
              <a:gd name="connsiteY3" fmla="*/ 1061561 h 1061561"/>
              <a:gd name="connsiteX4" fmla="*/ 0 w 2270021"/>
              <a:gd name="connsiteY4" fmla="*/ 1057662 h 1061561"/>
              <a:gd name="connsiteX0" fmla="*/ 0 w 2065775"/>
              <a:gd name="connsiteY0" fmla="*/ 1059596 h 1061561"/>
              <a:gd name="connsiteX1" fmla="*/ 150335 w 2065775"/>
              <a:gd name="connsiteY1" fmla="*/ 2315 h 1061561"/>
              <a:gd name="connsiteX2" fmla="*/ 1078558 w 2065775"/>
              <a:gd name="connsiteY2" fmla="*/ 0 h 1061561"/>
              <a:gd name="connsiteX3" fmla="*/ 2065775 w 2065775"/>
              <a:gd name="connsiteY3" fmla="*/ 1061561 h 1061561"/>
              <a:gd name="connsiteX4" fmla="*/ 0 w 2065775"/>
              <a:gd name="connsiteY4" fmla="*/ 1059596 h 106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775" h="1061561">
                <a:moveTo>
                  <a:pt x="0" y="1059596"/>
                </a:moveTo>
                <a:lnTo>
                  <a:pt x="150335" y="2315"/>
                </a:lnTo>
                <a:lnTo>
                  <a:pt x="1078558" y="0"/>
                </a:lnTo>
                <a:lnTo>
                  <a:pt x="2065775" y="1061561"/>
                </a:lnTo>
                <a:lnTo>
                  <a:pt x="0" y="1059596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20</a:t>
            </a:fld>
            <a:endParaRPr lang="en-US" sz="160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Parzen</a:t>
            </a:r>
            <a:r>
              <a:rPr lang="en-US" sz="3600" b="1" dirty="0" smtClean="0"/>
              <a:t> Window</a:t>
            </a:r>
            <a:r>
              <a:rPr lang="en-US" sz="3600" dirty="0" smtClean="0"/>
              <a:t> Estimates for </a:t>
            </a:r>
            <a:r>
              <a:rPr lang="en-US" sz="3600" b="1" i="1" dirty="0" smtClean="0"/>
              <a:t>Cost</a:t>
            </a:r>
            <a:endParaRPr lang="en-US" sz="3600" b="1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C:\Users\Ahmad\Documents\Trajectories and Ontologies\Presentations\parzen_window_fn_gauss_surf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7028" y="1554572"/>
            <a:ext cx="1632204" cy="11292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Picture 7" descr="C:\Users\Ahmad\Documents\Trajectories and Ontologies\Presentations\parzen_window_fn_1_gauss_surf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5780" y="3248164"/>
            <a:ext cx="1632204" cy="11292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628988" y="2738735"/>
            <a:ext cx="47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.*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69062" y="4419600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=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447816" y="3015576"/>
            <a:ext cx="2041855" cy="1585532"/>
            <a:chOff x="8741664" y="3962400"/>
            <a:chExt cx="2916936" cy="2265045"/>
          </a:xfrm>
        </p:grpSpPr>
        <p:pic>
          <p:nvPicPr>
            <p:cNvPr id="21" name="Picture 18" descr="C:\Users\Ahmad\Documents\Trajectories and Ontologies\Presentations\parzen_window_fn_1_gauss.bmp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8741664" y="3962400"/>
              <a:ext cx="2916936" cy="2265045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>
            <a:xfrm>
              <a:off x="9144000" y="5029200"/>
              <a:ext cx="816708" cy="729690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48769" y="1266216"/>
            <a:ext cx="2041855" cy="1585532"/>
            <a:chOff x="5791200" y="1524000"/>
            <a:chExt cx="2916936" cy="2265045"/>
          </a:xfrm>
        </p:grpSpPr>
        <p:pic>
          <p:nvPicPr>
            <p:cNvPr id="25" name="Picture 20" descr="C:\Users\Ahmad\Documents\Trajectories and Ontologies\Presentations\parzen_window_fn_gauss.bm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91200" y="1524000"/>
              <a:ext cx="2916936" cy="2265045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172200" y="2623110"/>
              <a:ext cx="816708" cy="729690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8" descr="C:\Users\Ahmad\Documents\Trajectories and Ontologies\Presentations\parzen_window_tot_gauss_surf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800" y="4882562"/>
            <a:ext cx="2362200" cy="1634351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28" name="Freeform 27"/>
          <p:cNvSpPr>
            <a:spLocks noChangeAspect="1"/>
          </p:cNvSpPr>
          <p:nvPr/>
        </p:nvSpPr>
        <p:spPr>
          <a:xfrm rot="5400000">
            <a:off x="5641345" y="3289020"/>
            <a:ext cx="1122666" cy="1050264"/>
          </a:xfrm>
          <a:custGeom>
            <a:avLst/>
            <a:gdLst>
              <a:gd name="connsiteX0" fmla="*/ 0 w 2057400"/>
              <a:gd name="connsiteY0" fmla="*/ 1066800 h 1066800"/>
              <a:gd name="connsiteX1" fmla="*/ 266700 w 2057400"/>
              <a:gd name="connsiteY1" fmla="*/ 0 h 1066800"/>
              <a:gd name="connsiteX2" fmla="*/ 1790700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790700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839686 w 2057400"/>
              <a:gd name="connsiteY2" fmla="*/ 1905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888672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37806"/>
              <a:gd name="connsiteY0" fmla="*/ 1066800 h 1074420"/>
              <a:gd name="connsiteX1" fmla="*/ 876300 w 2037806"/>
              <a:gd name="connsiteY1" fmla="*/ 0 h 1074420"/>
              <a:gd name="connsiteX2" fmla="*/ 1888672 w 2037806"/>
              <a:gd name="connsiteY2" fmla="*/ 0 h 1074420"/>
              <a:gd name="connsiteX3" fmla="*/ 2037806 w 2037806"/>
              <a:gd name="connsiteY3" fmla="*/ 1074420 h 1074420"/>
              <a:gd name="connsiteX4" fmla="*/ 0 w 2037806"/>
              <a:gd name="connsiteY4" fmla="*/ 1066800 h 1074420"/>
              <a:gd name="connsiteX0" fmla="*/ 0 w 2086792"/>
              <a:gd name="connsiteY0" fmla="*/ 1066800 h 1085850"/>
              <a:gd name="connsiteX1" fmla="*/ 876300 w 2086792"/>
              <a:gd name="connsiteY1" fmla="*/ 0 h 1085850"/>
              <a:gd name="connsiteX2" fmla="*/ 1888672 w 2086792"/>
              <a:gd name="connsiteY2" fmla="*/ 0 h 1085850"/>
              <a:gd name="connsiteX3" fmla="*/ 2086792 w 2086792"/>
              <a:gd name="connsiteY3" fmla="*/ 1085850 h 1085850"/>
              <a:gd name="connsiteX4" fmla="*/ 0 w 2086792"/>
              <a:gd name="connsiteY4" fmla="*/ 1066800 h 1085850"/>
              <a:gd name="connsiteX0" fmla="*/ 0 w 2096589"/>
              <a:gd name="connsiteY0" fmla="*/ 1066800 h 1066800"/>
              <a:gd name="connsiteX1" fmla="*/ 876300 w 2096589"/>
              <a:gd name="connsiteY1" fmla="*/ 0 h 1066800"/>
              <a:gd name="connsiteX2" fmla="*/ 1888672 w 2096589"/>
              <a:gd name="connsiteY2" fmla="*/ 0 h 1066800"/>
              <a:gd name="connsiteX3" fmla="*/ 2096589 w 2096589"/>
              <a:gd name="connsiteY3" fmla="*/ 1062990 h 1066800"/>
              <a:gd name="connsiteX4" fmla="*/ 0 w 2096589"/>
              <a:gd name="connsiteY4" fmla="*/ 1066800 h 1066800"/>
              <a:gd name="connsiteX0" fmla="*/ 0 w 2067198"/>
              <a:gd name="connsiteY0" fmla="*/ 979170 h 1062990"/>
              <a:gd name="connsiteX1" fmla="*/ 846909 w 2067198"/>
              <a:gd name="connsiteY1" fmla="*/ 0 h 1062990"/>
              <a:gd name="connsiteX2" fmla="*/ 1859281 w 2067198"/>
              <a:gd name="connsiteY2" fmla="*/ 0 h 1062990"/>
              <a:gd name="connsiteX3" fmla="*/ 2067198 w 2067198"/>
              <a:gd name="connsiteY3" fmla="*/ 1062990 h 1062990"/>
              <a:gd name="connsiteX4" fmla="*/ 0 w 2067198"/>
              <a:gd name="connsiteY4" fmla="*/ 979170 h 1062990"/>
              <a:gd name="connsiteX0" fmla="*/ 0 w 2108449"/>
              <a:gd name="connsiteY0" fmla="*/ 1048686 h 1062990"/>
              <a:gd name="connsiteX1" fmla="*/ 888160 w 2108449"/>
              <a:gd name="connsiteY1" fmla="*/ 0 h 1062990"/>
              <a:gd name="connsiteX2" fmla="*/ 1900532 w 2108449"/>
              <a:gd name="connsiteY2" fmla="*/ 0 h 1062990"/>
              <a:gd name="connsiteX3" fmla="*/ 2108449 w 2108449"/>
              <a:gd name="connsiteY3" fmla="*/ 1062990 h 1062990"/>
              <a:gd name="connsiteX4" fmla="*/ 0 w 2108449"/>
              <a:gd name="connsiteY4" fmla="*/ 1048686 h 1062990"/>
              <a:gd name="connsiteX0" fmla="*/ 0 w 2092979"/>
              <a:gd name="connsiteY0" fmla="*/ 1048686 h 1050290"/>
              <a:gd name="connsiteX1" fmla="*/ 888160 w 2092979"/>
              <a:gd name="connsiteY1" fmla="*/ 0 h 1050290"/>
              <a:gd name="connsiteX2" fmla="*/ 1900532 w 2092979"/>
              <a:gd name="connsiteY2" fmla="*/ 0 h 1050290"/>
              <a:gd name="connsiteX3" fmla="*/ 2092979 w 2092979"/>
              <a:gd name="connsiteY3" fmla="*/ 1050290 h 1050290"/>
              <a:gd name="connsiteX4" fmla="*/ 0 w 2092979"/>
              <a:gd name="connsiteY4" fmla="*/ 1048686 h 1050290"/>
              <a:gd name="connsiteX0" fmla="*/ 0 w 2092979"/>
              <a:gd name="connsiteY0" fmla="*/ 1055370 h 1055370"/>
              <a:gd name="connsiteX1" fmla="*/ 888160 w 2092979"/>
              <a:gd name="connsiteY1" fmla="*/ 0 h 1055370"/>
              <a:gd name="connsiteX2" fmla="*/ 1900532 w 2092979"/>
              <a:gd name="connsiteY2" fmla="*/ 0 h 1055370"/>
              <a:gd name="connsiteX3" fmla="*/ 2092979 w 2092979"/>
              <a:gd name="connsiteY3" fmla="*/ 1050290 h 1055370"/>
              <a:gd name="connsiteX4" fmla="*/ 0 w 2092979"/>
              <a:gd name="connsiteY4" fmla="*/ 1055370 h 1055370"/>
              <a:gd name="connsiteX0" fmla="*/ 0 w 2070635"/>
              <a:gd name="connsiteY0" fmla="*/ 1055370 h 1055370"/>
              <a:gd name="connsiteX1" fmla="*/ 888160 w 2070635"/>
              <a:gd name="connsiteY1" fmla="*/ 0 h 1055370"/>
              <a:gd name="connsiteX2" fmla="*/ 1900532 w 2070635"/>
              <a:gd name="connsiteY2" fmla="*/ 0 h 1055370"/>
              <a:gd name="connsiteX3" fmla="*/ 2070635 w 2070635"/>
              <a:gd name="connsiteY3" fmla="*/ 1050959 h 1055370"/>
              <a:gd name="connsiteX4" fmla="*/ 0 w 2070635"/>
              <a:gd name="connsiteY4" fmla="*/ 1055370 h 1055370"/>
              <a:gd name="connsiteX0" fmla="*/ 0 w 2062041"/>
              <a:gd name="connsiteY0" fmla="*/ 1055370 h 1057643"/>
              <a:gd name="connsiteX1" fmla="*/ 888160 w 2062041"/>
              <a:gd name="connsiteY1" fmla="*/ 0 h 1057643"/>
              <a:gd name="connsiteX2" fmla="*/ 1900532 w 2062041"/>
              <a:gd name="connsiteY2" fmla="*/ 0 h 1057643"/>
              <a:gd name="connsiteX3" fmla="*/ 2062041 w 2062041"/>
              <a:gd name="connsiteY3" fmla="*/ 1057643 h 1057643"/>
              <a:gd name="connsiteX4" fmla="*/ 0 w 2062041"/>
              <a:gd name="connsiteY4" fmla="*/ 1055370 h 1057643"/>
              <a:gd name="connsiteX0" fmla="*/ 0 w 2062041"/>
              <a:gd name="connsiteY0" fmla="*/ 1064104 h 1066377"/>
              <a:gd name="connsiteX1" fmla="*/ 993483 w 2062041"/>
              <a:gd name="connsiteY1" fmla="*/ 0 h 1066377"/>
              <a:gd name="connsiteX2" fmla="*/ 1900532 w 2062041"/>
              <a:gd name="connsiteY2" fmla="*/ 8734 h 1066377"/>
              <a:gd name="connsiteX3" fmla="*/ 2062041 w 2062041"/>
              <a:gd name="connsiteY3" fmla="*/ 1066377 h 1066377"/>
              <a:gd name="connsiteX4" fmla="*/ 0 w 2062041"/>
              <a:gd name="connsiteY4" fmla="*/ 1064104 h 1066377"/>
              <a:gd name="connsiteX0" fmla="*/ 0 w 2062041"/>
              <a:gd name="connsiteY0" fmla="*/ 1061582 h 1063855"/>
              <a:gd name="connsiteX1" fmla="*/ 948696 w 2062041"/>
              <a:gd name="connsiteY1" fmla="*/ 0 h 1063855"/>
              <a:gd name="connsiteX2" fmla="*/ 1900532 w 2062041"/>
              <a:gd name="connsiteY2" fmla="*/ 6212 h 1063855"/>
              <a:gd name="connsiteX3" fmla="*/ 2062041 w 2062041"/>
              <a:gd name="connsiteY3" fmla="*/ 1063855 h 1063855"/>
              <a:gd name="connsiteX4" fmla="*/ 0 w 2062041"/>
              <a:gd name="connsiteY4" fmla="*/ 1061582 h 1063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041" h="1063855">
                <a:moveTo>
                  <a:pt x="0" y="1061582"/>
                </a:moveTo>
                <a:lnTo>
                  <a:pt x="948696" y="0"/>
                </a:lnTo>
                <a:lnTo>
                  <a:pt x="1900532" y="6212"/>
                </a:lnTo>
                <a:lnTo>
                  <a:pt x="2062041" y="1063855"/>
                </a:lnTo>
                <a:lnTo>
                  <a:pt x="0" y="106158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>
            <a:spLocks noChangeAspect="1"/>
          </p:cNvSpPr>
          <p:nvPr/>
        </p:nvSpPr>
        <p:spPr>
          <a:xfrm rot="16200000" flipV="1">
            <a:off x="5646609" y="1599513"/>
            <a:ext cx="1127413" cy="1053931"/>
          </a:xfrm>
          <a:custGeom>
            <a:avLst/>
            <a:gdLst>
              <a:gd name="connsiteX0" fmla="*/ 0 w 2057400"/>
              <a:gd name="connsiteY0" fmla="*/ 1066800 h 1066800"/>
              <a:gd name="connsiteX1" fmla="*/ 266700 w 2057400"/>
              <a:gd name="connsiteY1" fmla="*/ 0 h 1066800"/>
              <a:gd name="connsiteX2" fmla="*/ 1790700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790700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839686 w 2057400"/>
              <a:gd name="connsiteY2" fmla="*/ 1905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57400"/>
              <a:gd name="connsiteY0" fmla="*/ 1066800 h 1066800"/>
              <a:gd name="connsiteX1" fmla="*/ 876300 w 2057400"/>
              <a:gd name="connsiteY1" fmla="*/ 0 h 1066800"/>
              <a:gd name="connsiteX2" fmla="*/ 1888672 w 2057400"/>
              <a:gd name="connsiteY2" fmla="*/ 0 h 1066800"/>
              <a:gd name="connsiteX3" fmla="*/ 2057400 w 2057400"/>
              <a:gd name="connsiteY3" fmla="*/ 1066800 h 1066800"/>
              <a:gd name="connsiteX4" fmla="*/ 0 w 2057400"/>
              <a:gd name="connsiteY4" fmla="*/ 1066800 h 1066800"/>
              <a:gd name="connsiteX0" fmla="*/ 0 w 2037806"/>
              <a:gd name="connsiteY0" fmla="*/ 1066800 h 1074420"/>
              <a:gd name="connsiteX1" fmla="*/ 876300 w 2037806"/>
              <a:gd name="connsiteY1" fmla="*/ 0 h 1074420"/>
              <a:gd name="connsiteX2" fmla="*/ 1888672 w 2037806"/>
              <a:gd name="connsiteY2" fmla="*/ 0 h 1074420"/>
              <a:gd name="connsiteX3" fmla="*/ 2037806 w 2037806"/>
              <a:gd name="connsiteY3" fmla="*/ 1074420 h 1074420"/>
              <a:gd name="connsiteX4" fmla="*/ 0 w 2037806"/>
              <a:gd name="connsiteY4" fmla="*/ 1066800 h 1074420"/>
              <a:gd name="connsiteX0" fmla="*/ 0 w 2086792"/>
              <a:gd name="connsiteY0" fmla="*/ 1066800 h 1085850"/>
              <a:gd name="connsiteX1" fmla="*/ 876300 w 2086792"/>
              <a:gd name="connsiteY1" fmla="*/ 0 h 1085850"/>
              <a:gd name="connsiteX2" fmla="*/ 1888672 w 2086792"/>
              <a:gd name="connsiteY2" fmla="*/ 0 h 1085850"/>
              <a:gd name="connsiteX3" fmla="*/ 2086792 w 2086792"/>
              <a:gd name="connsiteY3" fmla="*/ 1085850 h 1085850"/>
              <a:gd name="connsiteX4" fmla="*/ 0 w 2086792"/>
              <a:gd name="connsiteY4" fmla="*/ 1066800 h 1085850"/>
              <a:gd name="connsiteX0" fmla="*/ 0 w 2096589"/>
              <a:gd name="connsiteY0" fmla="*/ 1066800 h 1066800"/>
              <a:gd name="connsiteX1" fmla="*/ 876300 w 2096589"/>
              <a:gd name="connsiteY1" fmla="*/ 0 h 1066800"/>
              <a:gd name="connsiteX2" fmla="*/ 1888672 w 2096589"/>
              <a:gd name="connsiteY2" fmla="*/ 0 h 1066800"/>
              <a:gd name="connsiteX3" fmla="*/ 2096589 w 2096589"/>
              <a:gd name="connsiteY3" fmla="*/ 1062990 h 1066800"/>
              <a:gd name="connsiteX4" fmla="*/ 0 w 2096589"/>
              <a:gd name="connsiteY4" fmla="*/ 1066800 h 1066800"/>
              <a:gd name="connsiteX0" fmla="*/ 0 w 2096589"/>
              <a:gd name="connsiteY0" fmla="*/ 1078230 h 1078230"/>
              <a:gd name="connsiteX1" fmla="*/ 317863 w 2096589"/>
              <a:gd name="connsiteY1" fmla="*/ 0 h 1078230"/>
              <a:gd name="connsiteX2" fmla="*/ 1888672 w 2096589"/>
              <a:gd name="connsiteY2" fmla="*/ 11430 h 1078230"/>
              <a:gd name="connsiteX3" fmla="*/ 2096589 w 2096589"/>
              <a:gd name="connsiteY3" fmla="*/ 1074420 h 1078230"/>
              <a:gd name="connsiteX4" fmla="*/ 0 w 2096589"/>
              <a:gd name="connsiteY4" fmla="*/ 1078230 h 1078230"/>
              <a:gd name="connsiteX0" fmla="*/ 0 w 2096589"/>
              <a:gd name="connsiteY0" fmla="*/ 1078230 h 1078230"/>
              <a:gd name="connsiteX1" fmla="*/ 317863 w 2096589"/>
              <a:gd name="connsiteY1" fmla="*/ 0 h 1078230"/>
              <a:gd name="connsiteX2" fmla="*/ 1246959 w 2096589"/>
              <a:gd name="connsiteY2" fmla="*/ 43815 h 1078230"/>
              <a:gd name="connsiteX3" fmla="*/ 2096589 w 2096589"/>
              <a:gd name="connsiteY3" fmla="*/ 1074420 h 1078230"/>
              <a:gd name="connsiteX4" fmla="*/ 0 w 2096589"/>
              <a:gd name="connsiteY4" fmla="*/ 1078230 h 1078230"/>
              <a:gd name="connsiteX0" fmla="*/ 0 w 2096589"/>
              <a:gd name="connsiteY0" fmla="*/ 1078230 h 1078230"/>
              <a:gd name="connsiteX1" fmla="*/ 317863 w 2096589"/>
              <a:gd name="connsiteY1" fmla="*/ 0 h 1078230"/>
              <a:gd name="connsiteX2" fmla="*/ 1291046 w 2096589"/>
              <a:gd name="connsiteY2" fmla="*/ 0 h 1078230"/>
              <a:gd name="connsiteX3" fmla="*/ 2096589 w 2096589"/>
              <a:gd name="connsiteY3" fmla="*/ 1074420 h 1078230"/>
              <a:gd name="connsiteX4" fmla="*/ 0 w 2096589"/>
              <a:gd name="connsiteY4" fmla="*/ 1078230 h 1078230"/>
              <a:gd name="connsiteX0" fmla="*/ 0 w 2060423"/>
              <a:gd name="connsiteY0" fmla="*/ 1078230 h 1078230"/>
              <a:gd name="connsiteX1" fmla="*/ 317863 w 2060423"/>
              <a:gd name="connsiteY1" fmla="*/ 0 h 1078230"/>
              <a:gd name="connsiteX2" fmla="*/ 1291046 w 2060423"/>
              <a:gd name="connsiteY2" fmla="*/ 0 h 1078230"/>
              <a:gd name="connsiteX3" fmla="*/ 2060423 w 2060423"/>
              <a:gd name="connsiteY3" fmla="*/ 1075611 h 1078230"/>
              <a:gd name="connsiteX4" fmla="*/ 0 w 2060423"/>
              <a:gd name="connsiteY4" fmla="*/ 1078230 h 1078230"/>
              <a:gd name="connsiteX0" fmla="*/ 0 w 2078508"/>
              <a:gd name="connsiteY0" fmla="*/ 1072296 h 1075611"/>
              <a:gd name="connsiteX1" fmla="*/ 335948 w 2078508"/>
              <a:gd name="connsiteY1" fmla="*/ 0 h 1075611"/>
              <a:gd name="connsiteX2" fmla="*/ 1309131 w 2078508"/>
              <a:gd name="connsiteY2" fmla="*/ 0 h 1075611"/>
              <a:gd name="connsiteX3" fmla="*/ 2078508 w 2078508"/>
              <a:gd name="connsiteY3" fmla="*/ 1075611 h 1075611"/>
              <a:gd name="connsiteX4" fmla="*/ 0 w 2078508"/>
              <a:gd name="connsiteY4" fmla="*/ 1072296 h 1075611"/>
              <a:gd name="connsiteX0" fmla="*/ 0 w 1790309"/>
              <a:gd name="connsiteY0" fmla="*/ 986924 h 1075611"/>
              <a:gd name="connsiteX1" fmla="*/ 47749 w 1790309"/>
              <a:gd name="connsiteY1" fmla="*/ 0 h 1075611"/>
              <a:gd name="connsiteX2" fmla="*/ 1020932 w 1790309"/>
              <a:gd name="connsiteY2" fmla="*/ 0 h 1075611"/>
              <a:gd name="connsiteX3" fmla="*/ 1790309 w 1790309"/>
              <a:gd name="connsiteY3" fmla="*/ 1075611 h 1075611"/>
              <a:gd name="connsiteX4" fmla="*/ 0 w 1790309"/>
              <a:gd name="connsiteY4" fmla="*/ 986924 h 1075611"/>
              <a:gd name="connsiteX0" fmla="*/ 0 w 2038097"/>
              <a:gd name="connsiteY0" fmla="*/ 1074097 h 1075611"/>
              <a:gd name="connsiteX1" fmla="*/ 295537 w 2038097"/>
              <a:gd name="connsiteY1" fmla="*/ 0 h 1075611"/>
              <a:gd name="connsiteX2" fmla="*/ 1268720 w 2038097"/>
              <a:gd name="connsiteY2" fmla="*/ 0 h 1075611"/>
              <a:gd name="connsiteX3" fmla="*/ 2038097 w 2038097"/>
              <a:gd name="connsiteY3" fmla="*/ 1075611 h 1075611"/>
              <a:gd name="connsiteX4" fmla="*/ 0 w 2038097"/>
              <a:gd name="connsiteY4" fmla="*/ 1074097 h 1075611"/>
              <a:gd name="connsiteX0" fmla="*/ 0 w 2070757"/>
              <a:gd name="connsiteY0" fmla="*/ 1078160 h 1078160"/>
              <a:gd name="connsiteX1" fmla="*/ 328197 w 2070757"/>
              <a:gd name="connsiteY1" fmla="*/ 0 h 1078160"/>
              <a:gd name="connsiteX2" fmla="*/ 1301380 w 2070757"/>
              <a:gd name="connsiteY2" fmla="*/ 0 h 1078160"/>
              <a:gd name="connsiteX3" fmla="*/ 2070757 w 2070757"/>
              <a:gd name="connsiteY3" fmla="*/ 1075611 h 1078160"/>
              <a:gd name="connsiteX4" fmla="*/ 0 w 2070757"/>
              <a:gd name="connsiteY4" fmla="*/ 1078160 h 1078160"/>
              <a:gd name="connsiteX0" fmla="*/ 0 w 2070757"/>
              <a:gd name="connsiteY0" fmla="*/ 1078160 h 1078160"/>
              <a:gd name="connsiteX1" fmla="*/ 413341 w 2070757"/>
              <a:gd name="connsiteY1" fmla="*/ 107847 h 1078160"/>
              <a:gd name="connsiteX2" fmla="*/ 1301380 w 2070757"/>
              <a:gd name="connsiteY2" fmla="*/ 0 h 1078160"/>
              <a:gd name="connsiteX3" fmla="*/ 2070757 w 2070757"/>
              <a:gd name="connsiteY3" fmla="*/ 1075611 h 1078160"/>
              <a:gd name="connsiteX4" fmla="*/ 0 w 2070757"/>
              <a:gd name="connsiteY4" fmla="*/ 1078160 h 1078160"/>
              <a:gd name="connsiteX0" fmla="*/ 0 w 2070757"/>
              <a:gd name="connsiteY0" fmla="*/ 1008906 h 1008906"/>
              <a:gd name="connsiteX1" fmla="*/ 413341 w 2070757"/>
              <a:gd name="connsiteY1" fmla="*/ 38593 h 1008906"/>
              <a:gd name="connsiteX2" fmla="*/ 1288552 w 2070757"/>
              <a:gd name="connsiteY2" fmla="*/ 0 h 1008906"/>
              <a:gd name="connsiteX3" fmla="*/ 2070757 w 2070757"/>
              <a:gd name="connsiteY3" fmla="*/ 1006357 h 1008906"/>
              <a:gd name="connsiteX4" fmla="*/ 0 w 2070757"/>
              <a:gd name="connsiteY4" fmla="*/ 1008906 h 1008906"/>
              <a:gd name="connsiteX0" fmla="*/ 0 w 2070757"/>
              <a:gd name="connsiteY0" fmla="*/ 1051466 h 1051466"/>
              <a:gd name="connsiteX1" fmla="*/ 413341 w 2070757"/>
              <a:gd name="connsiteY1" fmla="*/ 81153 h 1051466"/>
              <a:gd name="connsiteX2" fmla="*/ 1285793 w 2070757"/>
              <a:gd name="connsiteY2" fmla="*/ 0 h 1051466"/>
              <a:gd name="connsiteX3" fmla="*/ 2070757 w 2070757"/>
              <a:gd name="connsiteY3" fmla="*/ 1048917 h 1051466"/>
              <a:gd name="connsiteX4" fmla="*/ 0 w 2070757"/>
              <a:gd name="connsiteY4" fmla="*/ 1051466 h 1051466"/>
              <a:gd name="connsiteX0" fmla="*/ 0 w 2070757"/>
              <a:gd name="connsiteY0" fmla="*/ 1060364 h 1060364"/>
              <a:gd name="connsiteX1" fmla="*/ 305056 w 2070757"/>
              <a:gd name="connsiteY1" fmla="*/ 0 h 1060364"/>
              <a:gd name="connsiteX2" fmla="*/ 1285793 w 2070757"/>
              <a:gd name="connsiteY2" fmla="*/ 8898 h 1060364"/>
              <a:gd name="connsiteX3" fmla="*/ 2070757 w 2070757"/>
              <a:gd name="connsiteY3" fmla="*/ 1057815 h 1060364"/>
              <a:gd name="connsiteX4" fmla="*/ 0 w 2070757"/>
              <a:gd name="connsiteY4" fmla="*/ 1060364 h 1060364"/>
              <a:gd name="connsiteX0" fmla="*/ 0 w 2070757"/>
              <a:gd name="connsiteY0" fmla="*/ 1060364 h 1060364"/>
              <a:gd name="connsiteX1" fmla="*/ 305056 w 2070757"/>
              <a:gd name="connsiteY1" fmla="*/ 0 h 1060364"/>
              <a:gd name="connsiteX2" fmla="*/ 1272040 w 2070757"/>
              <a:gd name="connsiteY2" fmla="*/ 1450 h 1060364"/>
              <a:gd name="connsiteX3" fmla="*/ 2070757 w 2070757"/>
              <a:gd name="connsiteY3" fmla="*/ 1057815 h 1060364"/>
              <a:gd name="connsiteX4" fmla="*/ 0 w 2070757"/>
              <a:gd name="connsiteY4" fmla="*/ 1060364 h 1060364"/>
              <a:gd name="connsiteX0" fmla="*/ 0 w 2070757"/>
              <a:gd name="connsiteY0" fmla="*/ 1058914 h 1058914"/>
              <a:gd name="connsiteX1" fmla="*/ 272757 w 2070757"/>
              <a:gd name="connsiteY1" fmla="*/ 2012 h 1058914"/>
              <a:gd name="connsiteX2" fmla="*/ 1272040 w 2070757"/>
              <a:gd name="connsiteY2" fmla="*/ 0 h 1058914"/>
              <a:gd name="connsiteX3" fmla="*/ 2070757 w 2070757"/>
              <a:gd name="connsiteY3" fmla="*/ 1056365 h 1058914"/>
              <a:gd name="connsiteX4" fmla="*/ 0 w 2070757"/>
              <a:gd name="connsiteY4" fmla="*/ 1058914 h 1058914"/>
              <a:gd name="connsiteX0" fmla="*/ 0 w 2070757"/>
              <a:gd name="connsiteY0" fmla="*/ 1058914 h 1058914"/>
              <a:gd name="connsiteX1" fmla="*/ 272757 w 2070757"/>
              <a:gd name="connsiteY1" fmla="*/ 2012 h 1058914"/>
              <a:gd name="connsiteX2" fmla="*/ 1244356 w 2070757"/>
              <a:gd name="connsiteY2" fmla="*/ 0 h 1058914"/>
              <a:gd name="connsiteX3" fmla="*/ 2070757 w 2070757"/>
              <a:gd name="connsiteY3" fmla="*/ 1056365 h 1058914"/>
              <a:gd name="connsiteX4" fmla="*/ 0 w 2070757"/>
              <a:gd name="connsiteY4" fmla="*/ 1058914 h 1058914"/>
              <a:gd name="connsiteX0" fmla="*/ 0 w 2070757"/>
              <a:gd name="connsiteY0" fmla="*/ 1058914 h 1058914"/>
              <a:gd name="connsiteX1" fmla="*/ 240458 w 2070757"/>
              <a:gd name="connsiteY1" fmla="*/ 628 h 1058914"/>
              <a:gd name="connsiteX2" fmla="*/ 1244356 w 2070757"/>
              <a:gd name="connsiteY2" fmla="*/ 0 h 1058914"/>
              <a:gd name="connsiteX3" fmla="*/ 2070757 w 2070757"/>
              <a:gd name="connsiteY3" fmla="*/ 1056365 h 1058914"/>
              <a:gd name="connsiteX4" fmla="*/ 0 w 2070757"/>
              <a:gd name="connsiteY4" fmla="*/ 1058914 h 1058914"/>
              <a:gd name="connsiteX0" fmla="*/ 0 w 2070757"/>
              <a:gd name="connsiteY0" fmla="*/ 1064453 h 1064453"/>
              <a:gd name="connsiteX1" fmla="*/ 240458 w 2070757"/>
              <a:gd name="connsiteY1" fmla="*/ 6167 h 1064453"/>
              <a:gd name="connsiteX2" fmla="*/ 1212057 w 2070757"/>
              <a:gd name="connsiteY2" fmla="*/ 0 h 1064453"/>
              <a:gd name="connsiteX3" fmla="*/ 2070757 w 2070757"/>
              <a:gd name="connsiteY3" fmla="*/ 1061904 h 1064453"/>
              <a:gd name="connsiteX4" fmla="*/ 0 w 2070757"/>
              <a:gd name="connsiteY4" fmla="*/ 1064453 h 106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757" h="1064453">
                <a:moveTo>
                  <a:pt x="0" y="1064453"/>
                </a:moveTo>
                <a:lnTo>
                  <a:pt x="240458" y="6167"/>
                </a:lnTo>
                <a:lnTo>
                  <a:pt x="1212057" y="0"/>
                </a:lnTo>
                <a:lnTo>
                  <a:pt x="2070757" y="1061904"/>
                </a:lnTo>
                <a:lnTo>
                  <a:pt x="0" y="106445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7200" y="1828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Parzen</a:t>
            </a:r>
            <a:r>
              <a:rPr lang="en-US" sz="2000" b="1" dirty="0" smtClean="0"/>
              <a:t> Window Estimate of Object 1</a:t>
            </a:r>
            <a:endParaRPr lang="en-US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57200" y="34290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combined </a:t>
            </a:r>
            <a:r>
              <a:rPr lang="en-US" sz="2000" b="1" dirty="0" err="1" smtClean="0"/>
              <a:t>Parzen</a:t>
            </a:r>
            <a:r>
              <a:rPr lang="en-US" sz="2000" b="1" dirty="0" smtClean="0"/>
              <a:t> Window Estimate of Objects B and C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90600" y="2819400"/>
            <a:ext cx="212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chemeClr val="tx2">
                    <a:lumMod val="75000"/>
                  </a:schemeClr>
                </a:solidFill>
              </a:rPr>
              <a:t>correlated with …</a:t>
            </a:r>
            <a:endParaRPr lang="en-US" sz="20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71600" y="4400490"/>
            <a:ext cx="1119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chemeClr val="tx2">
                    <a:lumMod val="75000"/>
                  </a:schemeClr>
                </a:solidFill>
              </a:rPr>
              <a:t>equals …</a:t>
            </a:r>
            <a:endParaRPr lang="en-US" sz="20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7200" y="5181600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Gives per pixel Probability distribution. Its normalized sum is our </a:t>
            </a:r>
            <a:r>
              <a:rPr lang="en-US" sz="2400" b="1" i="1" u="sng" dirty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c</a:t>
            </a:r>
            <a:r>
              <a:rPr lang="en-US" sz="2400" b="1" i="1" u="sng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ost</a:t>
            </a:r>
            <a:endParaRPr lang="en-US" sz="2000" b="1" i="1" u="sng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61908" y="152400"/>
            <a:ext cx="4420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How to use Shapes for Correspondence?</a:t>
            </a:r>
            <a:endParaRPr lang="en-US" sz="2000" b="1" i="1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21</a:t>
            </a:fld>
            <a:endParaRPr lang="en-US" sz="1600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Parzen</a:t>
            </a:r>
            <a:r>
              <a:rPr lang="en-US" sz="3600" b="1" dirty="0" smtClean="0"/>
              <a:t> Window</a:t>
            </a:r>
            <a:r>
              <a:rPr lang="en-US" sz="3600" dirty="0" smtClean="0"/>
              <a:t> Estimates for </a:t>
            </a:r>
            <a:r>
              <a:rPr lang="en-US" sz="3600" b="1" i="1" dirty="0"/>
              <a:t>C</a:t>
            </a:r>
            <a:r>
              <a:rPr lang="en-US" sz="3600" b="1" i="1" dirty="0" smtClean="0"/>
              <a:t>ost</a:t>
            </a:r>
            <a:endParaRPr lang="en-US" sz="3600" b="1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1 0.17426 L 0.00052 0.002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-8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85 0.1949 L 0.00277 2.9629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-9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17 0.18426 L -0.00121 -0.0030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-9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5 0.08426 L -0.00069 -0.0030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-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8" grpId="0" animBg="1"/>
      <p:bldP spid="28" grpId="1" animBg="1"/>
      <p:bldP spid="30" grpId="0" animBg="1"/>
      <p:bldP spid="33" grpId="0"/>
      <p:bldP spid="34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81200"/>
            <a:ext cx="9144000" cy="28956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1D1D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2715161"/>
            <a:ext cx="792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</a:rPr>
              <a:t>…. </a:t>
            </a:r>
            <a:r>
              <a:rPr lang="en-US" sz="2800" b="1" i="1" dirty="0" smtClean="0">
                <a:solidFill>
                  <a:schemeClr val="bg1"/>
                </a:solidFill>
              </a:rPr>
              <a:t>BUT</a:t>
            </a:r>
            <a:r>
              <a:rPr lang="en-US" sz="2400" b="1" i="1" dirty="0" smtClean="0">
                <a:solidFill>
                  <a:schemeClr val="bg1"/>
                </a:solidFill>
              </a:rPr>
              <a:t> computing each </a:t>
            </a:r>
            <a:r>
              <a:rPr lang="en-US" sz="2400" b="1" i="1" dirty="0" err="1" smtClean="0">
                <a:solidFill>
                  <a:schemeClr val="bg1"/>
                </a:solidFill>
              </a:rPr>
              <a:t>Parzen</a:t>
            </a:r>
            <a:r>
              <a:rPr lang="en-US" sz="2400" b="1" i="1" dirty="0" smtClean="0">
                <a:solidFill>
                  <a:schemeClr val="bg1"/>
                </a:solidFill>
              </a:rPr>
              <a:t> Window Estimate is slow?</a:t>
            </a:r>
          </a:p>
          <a:p>
            <a:pPr algn="ctr"/>
            <a:endParaRPr lang="en-US" sz="2400" b="1" i="1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i="1" dirty="0" smtClean="0">
                <a:solidFill>
                  <a:schemeClr val="bg1"/>
                </a:solidFill>
              </a:rPr>
              <a:t>Can we skip computing irrelevant costs?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22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Ahmad\Documents\Trajectories and Ontologies\Presentations\F1_original_frame_49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58199"/>
            <a:ext cx="3771900" cy="301752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656128" y="5382399"/>
            <a:ext cx="15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Original frame</a:t>
            </a:r>
            <a:endParaRPr lang="en-US" b="1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Steps to effective ‘</a:t>
            </a:r>
            <a:r>
              <a:rPr lang="en-US" sz="4000" b="1" i="1" dirty="0" smtClean="0">
                <a:solidFill>
                  <a:schemeClr val="tx2">
                    <a:lumMod val="50000"/>
                  </a:schemeClr>
                </a:solidFill>
              </a:rPr>
              <a:t>Gating</a:t>
            </a: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7993" y="272534"/>
            <a:ext cx="7268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minimizing the no. of computations of </a:t>
            </a:r>
            <a:r>
              <a:rPr lang="en-US" sz="2000" b="1" i="1" dirty="0" err="1" smtClean="0">
                <a:solidFill>
                  <a:schemeClr val="tx2">
                    <a:lumMod val="50000"/>
                  </a:schemeClr>
                </a:solidFill>
              </a:rPr>
              <a:t>Parzen</a:t>
            </a:r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 Window Estimates …</a:t>
            </a:r>
            <a:endParaRPr lang="en-US" sz="20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298" y="1628001"/>
            <a:ext cx="5635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</a:rPr>
              <a:t>Step 1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. Extract objects and dilate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23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Ahmad\Documents\Trajectories and Ontologies\Presentations\F1_original_frame_49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58199"/>
            <a:ext cx="3771900" cy="301752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2667000" y="2614053"/>
            <a:ext cx="3771900" cy="3067812"/>
            <a:chOff x="4953000" y="3150108"/>
            <a:chExt cx="3771900" cy="3067812"/>
          </a:xfrm>
        </p:grpSpPr>
        <p:pic>
          <p:nvPicPr>
            <p:cNvPr id="6" name="Picture 15" descr="C:\Users\Ahmad\Documents\Trajectories and Ontologies\Presentations\F5_bwlabel_frame_493_jet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3000" y="3200400"/>
              <a:ext cx="3771900" cy="3017520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436108" y="490575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/>
                  </a:solidFill>
                </a:rPr>
                <a:t>1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67044" y="315010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rPr>
                <a:t>2</a:t>
              </a:r>
              <a:endParaRPr lang="en-US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162" y="44166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91400" y="52548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96200" y="4648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/>
                  </a:solidFill>
                </a:rPr>
                <a:t>5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82000" y="48006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/>
                  </a:solidFill>
                </a:rPr>
                <a:t>6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Steps to effective ‘</a:t>
            </a:r>
            <a:r>
              <a:rPr lang="en-US" sz="4000" b="1" i="1" dirty="0" smtClean="0">
                <a:solidFill>
                  <a:schemeClr val="tx2">
                    <a:lumMod val="50000"/>
                  </a:schemeClr>
                </a:solidFill>
              </a:rPr>
              <a:t>Gating</a:t>
            </a: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4150" y="572666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Bg. </a:t>
            </a:r>
            <a:r>
              <a:rPr lang="en-US" b="1" dirty="0" err="1" smtClean="0"/>
              <a:t>subtration</a:t>
            </a:r>
            <a:r>
              <a:rPr lang="en-US" dirty="0" smtClean="0"/>
              <a:t> and </a:t>
            </a:r>
            <a:r>
              <a:rPr lang="en-US" b="1" dirty="0" smtClean="0"/>
              <a:t>connected component labeling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37993" y="272534"/>
            <a:ext cx="7268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minimizing the no. of computations of </a:t>
            </a:r>
            <a:r>
              <a:rPr lang="en-US" sz="2000" b="1" i="1" dirty="0" err="1" smtClean="0">
                <a:solidFill>
                  <a:schemeClr val="tx2">
                    <a:lumMod val="50000"/>
                  </a:schemeClr>
                </a:solidFill>
              </a:rPr>
              <a:t>Parzen</a:t>
            </a:r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 Window Estimates …</a:t>
            </a:r>
            <a:endParaRPr lang="en-US" sz="20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298" y="1628001"/>
            <a:ext cx="5635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</a:rPr>
              <a:t>Step 1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. Extract objects and dilate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24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Ahmad\Documents\Trajectories and Ontologies\Presentations\F1_original_frame_49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58199"/>
            <a:ext cx="3771900" cy="301752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2667000" y="2614053"/>
            <a:ext cx="3771900" cy="3067812"/>
            <a:chOff x="4953000" y="3150108"/>
            <a:chExt cx="3771900" cy="3067812"/>
          </a:xfrm>
        </p:grpSpPr>
        <p:pic>
          <p:nvPicPr>
            <p:cNvPr id="6" name="Picture 15" descr="C:\Users\Ahmad\Documents\Trajectories and Ontologies\Presentations\F5_bwlabel_frame_493_jet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3000" y="3200400"/>
              <a:ext cx="3771900" cy="3017520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436108" y="490575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/>
                  </a:solidFill>
                </a:rPr>
                <a:t>1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67044" y="315010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rPr>
                <a:t>2</a:t>
              </a:r>
              <a:endParaRPr lang="en-US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162" y="44166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91400" y="52548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96200" y="4648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/>
                  </a:solidFill>
                </a:rPr>
                <a:t>5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82000" y="48006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/>
                  </a:solidFill>
                </a:rPr>
                <a:t>6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Steps to effective ‘</a:t>
            </a:r>
            <a:r>
              <a:rPr lang="en-US" sz="4000" b="1" i="1" dirty="0" smtClean="0">
                <a:solidFill>
                  <a:schemeClr val="tx2">
                    <a:lumMod val="50000"/>
                  </a:schemeClr>
                </a:solidFill>
              </a:rPr>
              <a:t>Gating</a:t>
            </a: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7993" y="272534"/>
            <a:ext cx="7268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minimizing the no. of computations of </a:t>
            </a:r>
            <a:r>
              <a:rPr lang="en-US" sz="2000" b="1" i="1" dirty="0" err="1" smtClean="0">
                <a:solidFill>
                  <a:schemeClr val="tx2">
                    <a:lumMod val="50000"/>
                  </a:schemeClr>
                </a:solidFill>
              </a:rPr>
              <a:t>Parzen</a:t>
            </a:r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 Window Estimates …</a:t>
            </a:r>
            <a:endParaRPr lang="en-US" sz="20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5" name="Picture 2" descr="C:\Users\Ahmad\Documents\Trajectories and Ontologies\Presentations\F6_bwdist_493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00600" y="3020199"/>
            <a:ext cx="3840480" cy="307238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876800" y="61838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Dilate</a:t>
            </a:r>
            <a:r>
              <a:rPr lang="en-US" dirty="0" smtClean="0"/>
              <a:t> each object area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6298" y="1628001"/>
            <a:ext cx="5635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</a:rPr>
              <a:t>Step 1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. Extract objects and dilate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25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9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</a:rPr>
              <a:t>Step 2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. Divide the frame into obj. Groups</a:t>
            </a:r>
            <a:endParaRPr lang="en-US" sz="3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982107" y="91440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 + 1</a:t>
            </a:r>
            <a:endParaRPr lang="en-US" sz="2400" baseline="-25000" dirty="0"/>
          </a:p>
        </p:txBody>
      </p:sp>
      <p:pic>
        <p:nvPicPr>
          <p:cNvPr id="2050" name="Picture 2" descr="C:\Users\Ahmad\Documents\Trajectories and Ontologies\Presentations\F6_bwdist_49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2857500" cy="2286000"/>
          </a:xfrm>
          <a:prstGeom prst="rect">
            <a:avLst/>
          </a:prstGeom>
          <a:noFill/>
        </p:spPr>
      </p:pic>
      <p:pic>
        <p:nvPicPr>
          <p:cNvPr id="2051" name="Picture 3" descr="C:\Users\Ahmad\Documents\Trajectories and Ontologies\Presentations\F6_bwdist_49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447800"/>
            <a:ext cx="2857500" cy="2286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038600" y="228600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||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6989" y="3974068"/>
            <a:ext cx="563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in F</a:t>
            </a:r>
            <a:r>
              <a:rPr lang="en-US" baseline="-25000" dirty="0" smtClean="0"/>
              <a:t>n</a:t>
            </a:r>
            <a:r>
              <a:rPr lang="en-US" dirty="0" smtClean="0"/>
              <a:t> we have 4 connected groups whereas F</a:t>
            </a:r>
            <a:r>
              <a:rPr lang="en-US" baseline="-25000" dirty="0" smtClean="0"/>
              <a:t>n+1</a:t>
            </a:r>
            <a:r>
              <a:rPr lang="en-US" dirty="0" smtClean="0"/>
              <a:t> has 3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26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9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</a:rPr>
              <a:t>Step 2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. Divide the frame into </a:t>
            </a:r>
            <a:r>
              <a:rPr lang="en-US" sz="3000" dirty="0">
                <a:solidFill>
                  <a:schemeClr val="accent5">
                    <a:lumMod val="50000"/>
                  </a:schemeClr>
                </a:solidFill>
              </a:rPr>
              <a:t>obj. Groups</a:t>
            </a:r>
          </a:p>
          <a:p>
            <a:pPr>
              <a:buNone/>
            </a:pPr>
            <a:endParaRPr lang="en-US" sz="3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9906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982107" y="91440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 + 1</a:t>
            </a:r>
            <a:endParaRPr lang="en-US" sz="2400" baseline="-25000" dirty="0"/>
          </a:p>
        </p:txBody>
      </p:sp>
      <p:pic>
        <p:nvPicPr>
          <p:cNvPr id="7" name="Picture 2" descr="C:\Users\Ahmad\Documents\Trajectories and Ontologies\Presentations\F6_bwdist_49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2857500" cy="2286000"/>
          </a:xfrm>
          <a:prstGeom prst="rect">
            <a:avLst/>
          </a:prstGeom>
          <a:noFill/>
        </p:spPr>
      </p:pic>
      <p:pic>
        <p:nvPicPr>
          <p:cNvPr id="8" name="Picture 3" descr="C:\Users\Ahmad\Documents\Trajectories and Ontologies\Presentations\F6_bwdist_49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447800"/>
            <a:ext cx="2857500" cy="2286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038600" y="228600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||</a:t>
            </a:r>
            <a:endParaRPr lang="en-US" dirty="0"/>
          </a:p>
        </p:txBody>
      </p:sp>
      <p:pic>
        <p:nvPicPr>
          <p:cNvPr id="10" name="Picture 4" descr="C:\Users\Ahmad\Documents\Trajectories and Ontologies\Presentations\F7_bwdist_493-49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3700" y="3962400"/>
            <a:ext cx="2857500" cy="2286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10000" y="6324600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</a:t>
            </a:r>
            <a:r>
              <a:rPr lang="en-US" dirty="0" smtClean="0"/>
              <a:t> Result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27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9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</a:rPr>
              <a:t>Step 2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. Divide the frame into </a:t>
            </a:r>
            <a:r>
              <a:rPr lang="en-US" sz="3000" dirty="0">
                <a:solidFill>
                  <a:schemeClr val="accent5">
                    <a:lumMod val="50000"/>
                  </a:schemeClr>
                </a:solidFill>
              </a:rPr>
              <a:t>obj. Groups</a:t>
            </a:r>
          </a:p>
          <a:p>
            <a:pPr>
              <a:buNone/>
            </a:pPr>
            <a:endParaRPr lang="en-US" sz="3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9906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982107" y="91440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 + 1</a:t>
            </a:r>
            <a:endParaRPr lang="en-US" sz="2400" baseline="-25000" dirty="0"/>
          </a:p>
        </p:txBody>
      </p:sp>
      <p:pic>
        <p:nvPicPr>
          <p:cNvPr id="7" name="Picture 2" descr="C:\Users\Ahmad\Documents\Trajectories and Ontologies\Presentations\F6_bwdist_49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2857500" cy="2286000"/>
          </a:xfrm>
          <a:prstGeom prst="rect">
            <a:avLst/>
          </a:prstGeom>
          <a:noFill/>
        </p:spPr>
      </p:pic>
      <p:pic>
        <p:nvPicPr>
          <p:cNvPr id="8" name="Picture 3" descr="C:\Users\Ahmad\Documents\Trajectories and Ontologies\Presentations\F6_bwdist_49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447800"/>
            <a:ext cx="2857500" cy="2286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038600" y="228600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||</a:t>
            </a:r>
            <a:endParaRPr lang="en-US" dirty="0"/>
          </a:p>
        </p:txBody>
      </p:sp>
      <p:pic>
        <p:nvPicPr>
          <p:cNvPr id="10" name="Picture 4" descr="C:\Users\Ahmad\Documents\Trajectories and Ontologies\Presentations\F7_bwdist_493-49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145" y="3962400"/>
            <a:ext cx="2857500" cy="22860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4953000" y="3883223"/>
            <a:ext cx="2857500" cy="2365177"/>
            <a:chOff x="4953000" y="3883223"/>
            <a:chExt cx="2857500" cy="2365177"/>
          </a:xfrm>
        </p:grpSpPr>
        <p:pic>
          <p:nvPicPr>
            <p:cNvPr id="12" name="Picture 5" descr="C:\Users\Ahmad\Documents\Trajectories and Ontologies\Presentations\F8_bwdist_bwlabel_493-494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53000" y="3962400"/>
              <a:ext cx="2857500" cy="2286000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5362762" y="52548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67400" y="38832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0400" y="50262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00200" y="6324600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</a:t>
            </a:r>
            <a:r>
              <a:rPr lang="en-US" dirty="0" smtClean="0"/>
              <a:t> Result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76800" y="6324600"/>
            <a:ext cx="315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Connected component labeling</a:t>
            </a:r>
            <a:endParaRPr lang="en-US" b="1" dirty="0"/>
          </a:p>
        </p:txBody>
      </p:sp>
      <p:sp>
        <p:nvSpPr>
          <p:cNvPr id="18" name="Right Arrow 17"/>
          <p:cNvSpPr/>
          <p:nvPr/>
        </p:nvSpPr>
        <p:spPr>
          <a:xfrm>
            <a:off x="3962400" y="49530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28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71 0.00093 L -0.00104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71 -4.07407E-6 L 0.00122 -4.0740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41 2.59259E-6 L 0.00208 2.59259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34 -4.07407E-6 L -0.00399 -4.0740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167 1.11022E-16 L 0 1.11022E-1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44181" y="304800"/>
            <a:ext cx="725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tx2">
                    <a:lumMod val="50000"/>
                  </a:schemeClr>
                </a:solidFill>
              </a:rPr>
              <a:t>Advantages of dividing frames into Groups</a:t>
            </a:r>
            <a:endParaRPr lang="en-US" sz="32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4664" y="1304345"/>
            <a:ext cx="8272136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It allows us: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Less objects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 per Hungarian graph, resulting in </a:t>
            </a:r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quicker computations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Isolate the computation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 of far-away, </a:t>
            </a:r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un-related objects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 in the same frame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Stop the </a:t>
            </a:r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</a:rPr>
              <a:t>exponential rise of object combinations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3200400"/>
            <a:ext cx="8253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Before ‘gating’, 15+ objects, not possible;  now 40+ objects within 20 seconds.</a:t>
            </a:r>
            <a:endParaRPr lang="en-US" sz="2000" i="1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pic>
        <p:nvPicPr>
          <p:cNvPr id="16" name="Picture 9" descr="C:\Users\Ahmad\Documents\Trajectories and Ontologies\Presentations\E1_bwdist_frame_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114800"/>
            <a:ext cx="3048000" cy="2286000"/>
          </a:xfrm>
          <a:prstGeom prst="rect">
            <a:avLst/>
          </a:prstGeom>
          <a:noFill/>
        </p:spPr>
      </p:pic>
      <p:pic>
        <p:nvPicPr>
          <p:cNvPr id="17" name="Picture 10" descr="C:\Users\Ahmad\Documents\Trajectories and Ontologies\Presentations\E1_bwdist_frame_6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267200"/>
            <a:ext cx="3048000" cy="2286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8" name="Picture 11" descr="C:\Users\Ahmad\Documents\Trajectories and Ontologies\Presentations\E1_bwdist_frame_60-61_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4191000"/>
            <a:ext cx="3048000" cy="2286000"/>
          </a:xfrm>
          <a:prstGeom prst="rect">
            <a:avLst/>
          </a:prstGeom>
          <a:noFill/>
        </p:spPr>
      </p:pic>
      <p:sp>
        <p:nvSpPr>
          <p:cNvPr id="19" name="Right Arrow 18"/>
          <p:cNvSpPr/>
          <p:nvPr/>
        </p:nvSpPr>
        <p:spPr>
          <a:xfrm>
            <a:off x="4724400" y="52578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29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Cell motility 101</a:t>
            </a:r>
            <a:endParaRPr lang="en-US" b="1" dirty="0"/>
          </a:p>
        </p:txBody>
      </p:sp>
      <p:pic>
        <p:nvPicPr>
          <p:cNvPr id="2050" name="Picture 2" descr="C:\Users\Ahmad\Documents\Trajectories and Ontologies\Presentations\bio seminar\images\F-Actin_Form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45" y="4191000"/>
            <a:ext cx="7391401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1905000"/>
            <a:ext cx="60367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/>
              <a:t>Cytoskeleton (Actin proteins)</a:t>
            </a:r>
          </a:p>
          <a:p>
            <a:pPr marL="285750" indent="-285750">
              <a:buFontTx/>
              <a:buChar char="-"/>
            </a:pPr>
            <a:endParaRPr lang="en-US" sz="3200" dirty="0" smtClean="0"/>
          </a:p>
          <a:p>
            <a:pPr marL="285750" indent="-285750">
              <a:buFontTx/>
              <a:buChar char="-"/>
            </a:pPr>
            <a:r>
              <a:rPr lang="en-US" sz="3200" dirty="0" smtClean="0"/>
              <a:t>Motor proteins (Myosin proteins)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6477000"/>
            <a:ext cx="876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457200">
              <a:spcAft>
                <a:spcPts val="300"/>
              </a:spcAft>
            </a:pPr>
            <a:r>
              <a:rPr lang="en-US" sz="1400" dirty="0" smtClean="0">
                <a:cs typeface="Arial" pitchFamily="34" charset="0"/>
              </a:rPr>
              <a:t>Image used with </a:t>
            </a:r>
            <a:r>
              <a:rPr lang="en-US" sz="1400" dirty="0">
                <a:cs typeface="Arial" pitchFamily="34" charset="0"/>
              </a:rPr>
              <a:t>permission </a:t>
            </a:r>
            <a:r>
              <a:rPr lang="en-US" sz="1400" dirty="0" smtClean="0">
                <a:cs typeface="Arial" pitchFamily="34" charset="0"/>
              </a:rPr>
              <a:t>from </a:t>
            </a:r>
            <a:r>
              <a:rPr lang="en-US" sz="1400" dirty="0"/>
              <a:t>Charlotte </a:t>
            </a:r>
            <a:r>
              <a:rPr lang="en-US" sz="1400" dirty="0" smtClean="0"/>
              <a:t>Pratt  </a:t>
            </a:r>
            <a:r>
              <a:rPr lang="en-US" sz="1400" dirty="0" smtClean="0">
                <a:cs typeface="Arial" pitchFamily="34" charset="0"/>
              </a:rPr>
              <a:t>http://www.wiley.com/college/pratt/0471393878/student/ </a:t>
            </a:r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9632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09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</a:rPr>
              <a:t>Step 3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. Pick a Group and compute all Possibilities</a:t>
            </a:r>
            <a:endParaRPr lang="en-US" sz="3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1219200"/>
            <a:ext cx="5565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Lets choose Group 3 (prev. slide) for our example →</a:t>
            </a:r>
            <a:endParaRPr lang="en-US" sz="2000" dirty="0"/>
          </a:p>
        </p:txBody>
      </p:sp>
      <p:pic>
        <p:nvPicPr>
          <p:cNvPr id="3074" name="Picture 2" descr="C:\Users\Ahmad\Documents\Trajectories and Ontologies\Presentations\F9_Group_Choo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914400"/>
            <a:ext cx="1714500" cy="1371600"/>
          </a:xfrm>
          <a:prstGeom prst="rect">
            <a:avLst/>
          </a:prstGeom>
          <a:noFill/>
        </p:spPr>
      </p:pic>
      <p:grpSp>
        <p:nvGrpSpPr>
          <p:cNvPr id="17" name="Group 16"/>
          <p:cNvGrpSpPr/>
          <p:nvPr/>
        </p:nvGrpSpPr>
        <p:grpSpPr>
          <a:xfrm>
            <a:off x="5938473" y="2743200"/>
            <a:ext cx="2595927" cy="1600994"/>
            <a:chOff x="228600" y="4495800"/>
            <a:chExt cx="2595927" cy="1600994"/>
          </a:xfrm>
        </p:grpSpPr>
        <p:sp>
          <p:nvSpPr>
            <p:cNvPr id="6" name="TextBox 5"/>
            <p:cNvSpPr txBox="1"/>
            <p:nvPr/>
          </p:nvSpPr>
          <p:spPr>
            <a:xfrm>
              <a:off x="685800" y="4876800"/>
              <a:ext cx="213872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0   14.7  -21.2  111.5</a:t>
              </a:r>
            </a:p>
            <a:p>
              <a:r>
                <a:rPr lang="en-US" dirty="0" smtClean="0"/>
                <a:t> 0         0  -29.6   36.6</a:t>
              </a:r>
            </a:p>
            <a:p>
              <a:r>
                <a:rPr lang="en-US" dirty="0" smtClean="0"/>
                <a:t> 0         0         0  -14.1</a:t>
              </a:r>
            </a:p>
            <a:p>
              <a:r>
                <a:rPr lang="en-US" dirty="0" smtClean="0"/>
                <a:t> 0         0         0         0</a:t>
              </a:r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5400000">
              <a:off x="2209800" y="5486400"/>
              <a:ext cx="12192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0" y="5486400"/>
              <a:ext cx="12192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38381" y="4495800"/>
              <a:ext cx="2081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1        2         3         4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8600" y="4895671"/>
              <a:ext cx="3016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</a:p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752600" y="2819400"/>
            <a:ext cx="3333750" cy="2667000"/>
            <a:chOff x="1752600" y="2819400"/>
            <a:chExt cx="3333750" cy="2667000"/>
          </a:xfrm>
        </p:grpSpPr>
        <p:pic>
          <p:nvPicPr>
            <p:cNvPr id="3076" name="Picture 4" descr="C:\Users\Ahmad\Documents\Trajectories and Ontologies\Presentations\F11_Group3_Dist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52600" y="2819400"/>
              <a:ext cx="3333750" cy="2667000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>
              <a:off x="3610162" y="38100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86200" y="4648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1000" y="40386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3162" y="42642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628606" y="5048071"/>
            <a:ext cx="1600994" cy="1200329"/>
            <a:chOff x="3581400" y="5257800"/>
            <a:chExt cx="1600994" cy="1200329"/>
          </a:xfrm>
        </p:grpSpPr>
        <p:sp>
          <p:nvSpPr>
            <p:cNvPr id="18" name="Rectangle 17"/>
            <p:cNvSpPr/>
            <p:nvPr/>
          </p:nvSpPr>
          <p:spPr>
            <a:xfrm>
              <a:off x="3657600" y="5257800"/>
              <a:ext cx="1524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 0     1     1     0</a:t>
              </a:r>
            </a:p>
            <a:p>
              <a:r>
                <a:rPr lang="en-US" dirty="0" smtClean="0"/>
                <a:t> 0     0     1     0</a:t>
              </a:r>
            </a:p>
            <a:p>
              <a:r>
                <a:rPr lang="en-US" dirty="0" smtClean="0"/>
                <a:t> 0     0     0     1</a:t>
              </a:r>
            </a:p>
            <a:p>
              <a:r>
                <a:rPr lang="en-US" dirty="0" smtClean="0"/>
                <a:t> 0     0     0     0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5400000">
              <a:off x="4649391" y="5867797"/>
              <a:ext cx="1065212" cy="7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3048794" y="5866606"/>
              <a:ext cx="10668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7" name="Picture 5" descr="C:\Users\Ahmad\Documents\Trajectories and Ontologies\Presentations\F10_Group3_49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286000"/>
            <a:ext cx="2857500" cy="2286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4419600" y="2404646"/>
            <a:ext cx="42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B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Compute the inter-object distances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1971" y="1916668"/>
            <a:ext cx="376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A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Mask out all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 of the group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5334000" y="3505200"/>
            <a:ext cx="457200" cy="381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7239000" y="449580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426926" y="6324600"/>
            <a:ext cx="208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C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Threshold it!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47800" y="5562600"/>
            <a:ext cx="33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D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Compute </a:t>
            </a:r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Maximal Cliques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47800" y="5943600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Clique 1 of </a:t>
            </a:r>
            <a:r>
              <a:rPr lang="en-US" dirty="0" err="1" smtClean="0"/>
              <a:t>objs</a:t>
            </a:r>
            <a:r>
              <a:rPr lang="en-US" dirty="0" smtClean="0"/>
              <a:t>. -&gt;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1, 2, 3</a:t>
            </a:r>
          </a:p>
          <a:p>
            <a:r>
              <a:rPr lang="en-US" dirty="0" smtClean="0"/>
              <a:t>Clique 2 of </a:t>
            </a:r>
            <a:r>
              <a:rPr lang="en-US" dirty="0" err="1" smtClean="0"/>
              <a:t>objs</a:t>
            </a:r>
            <a:r>
              <a:rPr lang="en-US" dirty="0" smtClean="0"/>
              <a:t>. -&gt;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3, 4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0800000">
            <a:off x="4800600" y="5867400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30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 animBg="1"/>
      <p:bldP spid="37" grpId="0" animBg="1"/>
      <p:bldP spid="38" grpId="0"/>
      <p:bldP spid="39" grpId="0"/>
      <p:bldP spid="40" grpId="0"/>
      <p:bldP spid="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97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Step 3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800" i="1" dirty="0" smtClean="0">
                <a:solidFill>
                  <a:schemeClr val="accent5">
                    <a:lumMod val="50000"/>
                  </a:schemeClr>
                </a:solidFill>
              </a:rPr>
              <a:t>continued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: compute </a:t>
            </a:r>
            <a:r>
              <a:rPr lang="en-US" sz="2800" dirty="0" err="1" smtClean="0">
                <a:solidFill>
                  <a:schemeClr val="accent5">
                    <a:lumMod val="50000"/>
                  </a:schemeClr>
                </a:solidFill>
              </a:rPr>
              <a:t>psbs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. of obj. regions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186" y="3024052"/>
            <a:ext cx="385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D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Computed the </a:t>
            </a:r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Maximal Cliques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186" y="3352800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Clique 1 of </a:t>
            </a:r>
            <a:r>
              <a:rPr lang="en-US" dirty="0" err="1" smtClean="0"/>
              <a:t>objs</a:t>
            </a:r>
            <a:r>
              <a:rPr lang="en-US" dirty="0" smtClean="0"/>
              <a:t>. -&gt;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1, 2, 3</a:t>
            </a:r>
          </a:p>
          <a:p>
            <a:r>
              <a:rPr lang="en-US" dirty="0" smtClean="0"/>
              <a:t>Clique 2 of </a:t>
            </a:r>
            <a:r>
              <a:rPr lang="en-US" dirty="0" err="1" smtClean="0"/>
              <a:t>objs</a:t>
            </a:r>
            <a:r>
              <a:rPr lang="en-US" dirty="0" smtClean="0"/>
              <a:t>. -&gt;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3, 4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7200" y="914400"/>
            <a:ext cx="2571750" cy="2057400"/>
            <a:chOff x="1752600" y="2819400"/>
            <a:chExt cx="3333750" cy="2667000"/>
          </a:xfrm>
        </p:grpSpPr>
        <p:pic>
          <p:nvPicPr>
            <p:cNvPr id="7" name="Picture 4" descr="C:\Users\Ahmad\Documents\Trajectories and Ontologies\Presentations\F11_Group3_Dist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52600" y="2819400"/>
              <a:ext cx="3333750" cy="26670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3610162" y="38100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86200" y="4648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91000" y="40386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53162" y="42642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1622" y="1625025"/>
            <a:ext cx="425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For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every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clique compute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all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sub-possibilities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1" y="2429470"/>
            <a:ext cx="333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Clique 1 (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1, 2, 3</a:t>
            </a:r>
            <a:r>
              <a:rPr lang="en-US" dirty="0" smtClean="0"/>
              <a:t>) we will have: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51086" y="2200870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1, 2</a:t>
            </a:r>
          </a:p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2, 3</a:t>
            </a:r>
          </a:p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1, 3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742978" y="4306669"/>
            <a:ext cx="394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F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Collect all possibilities from all cliques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505200" y="22098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10201" y="4895671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1  	 1, 2	 1, 2, 3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2	 2, 3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3	 1, 3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4	 3, 4 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6477000" y="3429000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4114800" y="51054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29573" y="4343400"/>
            <a:ext cx="37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 Construct valid combinations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000" y="4766846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e.g. valid </a:t>
            </a:r>
            <a:r>
              <a:rPr lang="en-US" sz="1600" dirty="0"/>
              <a:t>possibilities for </a:t>
            </a:r>
            <a:r>
              <a:rPr lang="en-US" sz="1600" dirty="0" smtClean="0"/>
              <a:t>Hungarian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8200" y="5172670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Psb</a:t>
            </a:r>
            <a:r>
              <a:rPr lang="en-US" dirty="0" smtClean="0"/>
              <a:t>. 1	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(1)  (2)  (3)  (4)</a:t>
            </a:r>
          </a:p>
          <a:p>
            <a:r>
              <a:rPr lang="en-US" dirty="0" err="1" smtClean="0"/>
              <a:t>Psb</a:t>
            </a:r>
            <a:r>
              <a:rPr lang="en-US" dirty="0" smtClean="0"/>
              <a:t>. 2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	(1)  (2,3)  (4)</a:t>
            </a:r>
          </a:p>
          <a:p>
            <a:r>
              <a:rPr lang="en-US" dirty="0" err="1" smtClean="0"/>
              <a:t>Psb</a:t>
            </a:r>
            <a:r>
              <a:rPr lang="en-US" dirty="0" smtClean="0"/>
              <a:t>. 3	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(1,2,3)  (4)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31</a:t>
            </a:fld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 animBg="1"/>
      <p:bldP spid="19" grpId="0" animBg="1"/>
      <p:bldP spid="21" grpId="0" animBg="1"/>
      <p:bldP spid="22" grpId="0"/>
      <p:bldP spid="23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0204" y="1748135"/>
            <a:ext cx="4223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chemeClr val="accent5">
                    <a:lumMod val="50000"/>
                  </a:schemeClr>
                </a:solidFill>
              </a:rPr>
              <a:t>Motivation for Maximal Cliques</a:t>
            </a:r>
            <a:endParaRPr lang="en-US" sz="24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2514600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Eventually, Maximal Cliques gives a quick way to compute merges and splits for strongly connected (close-by) objects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343870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Maximal Cliques helps break computation down to multiple smaller Hungarian graphs</a:t>
            </a:r>
            <a:endParaRPr lang="en-US" sz="2000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97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Step 3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800" i="1" dirty="0" smtClean="0">
                <a:solidFill>
                  <a:schemeClr val="accent5">
                    <a:lumMod val="50000"/>
                  </a:schemeClr>
                </a:solidFill>
              </a:rPr>
              <a:t>continued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: compute </a:t>
            </a:r>
            <a:r>
              <a:rPr lang="en-US" sz="2800" dirty="0" err="1" smtClean="0">
                <a:solidFill>
                  <a:schemeClr val="accent5">
                    <a:lumMod val="50000"/>
                  </a:schemeClr>
                </a:solidFill>
              </a:rPr>
              <a:t>psbs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. of obj. regions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32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6057900" y="1600200"/>
            <a:ext cx="2857500" cy="2286000"/>
            <a:chOff x="6057900" y="1600200"/>
            <a:chExt cx="2857500" cy="2286000"/>
          </a:xfrm>
        </p:grpSpPr>
        <p:pic>
          <p:nvPicPr>
            <p:cNvPr id="4099" name="Picture 3" descr="C:\Users\Ahmad\Documents\Trajectories and Ontologies\Presentations\F12_ABC,D_49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57900" y="1600200"/>
              <a:ext cx="2857500" cy="2286000"/>
            </a:xfrm>
            <a:prstGeom prst="rect">
              <a:avLst/>
            </a:prstGeom>
            <a:noFill/>
          </p:spPr>
        </p:pic>
        <p:sp>
          <p:nvSpPr>
            <p:cNvPr id="45" name="TextBox 44"/>
            <p:cNvSpPr txBox="1"/>
            <p:nvPr/>
          </p:nvSpPr>
          <p:spPr>
            <a:xfrm>
              <a:off x="8601262" y="2813446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20000" y="2461021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886700" y="3121223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67862" y="266104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38600" y="1295400"/>
            <a:ext cx="2857500" cy="2286000"/>
            <a:chOff x="4038600" y="1295400"/>
            <a:chExt cx="2857500" cy="2286000"/>
          </a:xfrm>
        </p:grpSpPr>
        <p:pic>
          <p:nvPicPr>
            <p:cNvPr id="4098" name="Picture 2" descr="C:\Users\Ahmad\Documents\Trajectories and Ontologies\Presentations\F12_1,4,23_49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1295400"/>
              <a:ext cx="2857500" cy="2286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6581962" y="25116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00700" y="215919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7400" y="28194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48562" y="23592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411186" y="8382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8275481" y="1138535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n+1</a:t>
            </a:r>
            <a:endParaRPr lang="en-US" sz="24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Step 4: Compute Hungarian for every valid F</a:t>
            </a:r>
            <a:r>
              <a:rPr lang="en-US" sz="3000" baseline="-25000" dirty="0" smtClean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, F</a:t>
            </a:r>
            <a:r>
              <a:rPr lang="en-US" sz="3000" baseline="-25000" dirty="0" smtClean="0">
                <a:solidFill>
                  <a:schemeClr val="accent5">
                    <a:lumMod val="50000"/>
                  </a:schemeClr>
                </a:solidFill>
              </a:rPr>
              <a:t>n+1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 object combination</a:t>
            </a:r>
            <a:endParaRPr lang="en-US" sz="3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1383268"/>
            <a:ext cx="317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Step A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Choose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 possible graph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611021"/>
              </p:ext>
            </p:extLst>
          </p:nvPr>
        </p:nvGraphicFramePr>
        <p:xfrm>
          <a:off x="1755577" y="2438400"/>
          <a:ext cx="1600200" cy="1219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</a:tblGrid>
              <a:tr h="30480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08744" y="2457271"/>
            <a:ext cx="67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1</a:t>
            </a:r>
          </a:p>
          <a:p>
            <a:pPr algn="r"/>
            <a:r>
              <a:rPr lang="en-US" dirty="0" smtClean="0"/>
              <a:t>4</a:t>
            </a:r>
          </a:p>
          <a:p>
            <a:pPr algn="r"/>
            <a:r>
              <a:rPr lang="en-US" dirty="0" smtClean="0"/>
              <a:t>2, 3</a:t>
            </a:r>
          </a:p>
          <a:p>
            <a:pPr algn="r"/>
            <a:r>
              <a:rPr lang="en-US" i="1" dirty="0" smtClean="0"/>
              <a:t>Entry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2069068"/>
            <a:ext cx="158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    A,B,C   </a:t>
            </a:r>
            <a:r>
              <a:rPr lang="en-US" i="1" dirty="0" smtClean="0"/>
              <a:t>Exit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14545" y="2891466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400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Objects</a:t>
            </a:r>
            <a:endParaRPr lang="en-US" sz="1400" i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0377" y="1752600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400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n+1</a:t>
            </a:r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Objects</a:t>
            </a:r>
            <a:endParaRPr lang="en-US" sz="1400" i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5155" y="5715000"/>
            <a:ext cx="809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Condition: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Every graph will give the possibility of Entry and Exit to individual objects</a:t>
            </a:r>
            <a:endParaRPr lang="en-US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5155" y="4876800"/>
            <a:ext cx="8544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Constraint 2: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of groups in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n+1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≤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no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 of individual objects in the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5155" y="4191000"/>
            <a:ext cx="8544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Constraint 1: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no. of individual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objs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In F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n+1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≥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no.of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groups in the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baseline="-25000" dirty="0" err="1" smtClean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33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13" grpId="0"/>
      <p:bldP spid="14" grpId="0"/>
      <p:bldP spid="27" grpId="2"/>
      <p:bldP spid="29" grpId="0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554" y="4114800"/>
            <a:ext cx="873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Step B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Compute the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correlation of </a:t>
            </a:r>
            <a:r>
              <a:rPr lang="en-US" i="1" dirty="0" err="1" smtClean="0">
                <a:solidFill>
                  <a:schemeClr val="accent5">
                    <a:lumMod val="50000"/>
                  </a:schemeClr>
                </a:solidFill>
              </a:rPr>
              <a:t>Parzen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 Window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Estimates for each location in the graph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9" descr="C:\Users\Ahmad\Documents\Trajectories and Ontologies\Presentations\F14_PW_49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3900" y="5029200"/>
            <a:ext cx="1943100" cy="1554480"/>
          </a:xfrm>
          <a:prstGeom prst="rect">
            <a:avLst/>
          </a:prstGeom>
          <a:noFill/>
        </p:spPr>
      </p:pic>
      <p:pic>
        <p:nvPicPr>
          <p:cNvPr id="6" name="Picture 10" descr="C:\Users\Ahmad\Documents\Trajectories and Ontologies\Presentations\F13_Correlation_49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044440"/>
            <a:ext cx="1600200" cy="1280160"/>
          </a:xfrm>
          <a:prstGeom prst="rect">
            <a:avLst/>
          </a:prstGeom>
          <a:noFill/>
        </p:spPr>
      </p:pic>
      <p:pic>
        <p:nvPicPr>
          <p:cNvPr id="7" name="Picture 11" descr="C:\Users\Ahmad\Documents\Trajectories and Ontologies\Presentations\F13_Correlation_49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892040"/>
            <a:ext cx="1600200" cy="1280160"/>
          </a:xfrm>
          <a:prstGeom prst="rect">
            <a:avLst/>
          </a:prstGeom>
          <a:noFill/>
          <a:ln w="15875">
            <a:solidFill>
              <a:schemeClr val="accent6">
                <a:lumMod val="75000"/>
              </a:schemeClr>
            </a:solidFill>
          </a:ln>
        </p:spPr>
      </p:pic>
      <p:pic>
        <p:nvPicPr>
          <p:cNvPr id="8" name="Picture 12" descr="C:\Users\Ahmad\Documents\Trajectories and Ontologies\Presentations\F15_CORR_493-49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67100" y="4876800"/>
            <a:ext cx="1943100" cy="1554480"/>
          </a:xfrm>
          <a:prstGeom prst="rect">
            <a:avLst/>
          </a:prstGeom>
          <a:noFill/>
          <a:ln w="15875">
            <a:solidFill>
              <a:schemeClr val="accent6">
                <a:lumMod val="75000"/>
              </a:schemeClr>
            </a:solidFill>
          </a:ln>
        </p:spPr>
      </p:pic>
      <p:pic>
        <p:nvPicPr>
          <p:cNvPr id="9" name="Picture 13" descr="C:\Users\Ahmad\Documents\Trajectories and Ontologies\Presentations\F14_PW_49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34200" y="4922520"/>
            <a:ext cx="1943100" cy="155448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68085" y="4584263"/>
            <a:ext cx="238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Step a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Mask the needed 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obj.s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5789" y="4572000"/>
            <a:ext cx="1531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Step c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Correlation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0737" y="4572000"/>
            <a:ext cx="2547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Step b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Parzen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Window Estimate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124200" y="563880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29400" y="563880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057900" y="1600200"/>
            <a:ext cx="2857500" cy="2286000"/>
            <a:chOff x="6057900" y="1600200"/>
            <a:chExt cx="2857500" cy="2286000"/>
          </a:xfrm>
        </p:grpSpPr>
        <p:pic>
          <p:nvPicPr>
            <p:cNvPr id="17" name="Picture 3" descr="C:\Users\Ahmad\Documents\Trajectories and Ontologies\Presentations\F12_ABC,D_494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57900" y="1600200"/>
              <a:ext cx="2857500" cy="2286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8601262" y="2813446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0000" y="2461021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86700" y="3121223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67862" y="266104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38600" y="1295400"/>
            <a:ext cx="2857500" cy="2286000"/>
            <a:chOff x="4038600" y="1295400"/>
            <a:chExt cx="2857500" cy="2286000"/>
          </a:xfrm>
        </p:grpSpPr>
        <p:pic>
          <p:nvPicPr>
            <p:cNvPr id="23" name="Picture 2" descr="C:\Users\Ahmad\Documents\Trajectories and Ontologies\Presentations\F12_1,4,23_493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38600" y="1295400"/>
              <a:ext cx="2857500" cy="2286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6581962" y="25116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00700" y="215919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7400" y="28194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48562" y="23592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411186" y="8382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</a:t>
            </a:r>
            <a:endParaRPr lang="en-US" sz="24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275481" y="1138535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n+1</a:t>
            </a:r>
            <a:endParaRPr lang="en-US" sz="2400" baseline="-25000" dirty="0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Step 4: Compute Hungarian for every valid F</a:t>
            </a:r>
            <a:r>
              <a:rPr lang="en-US" sz="3000" baseline="-25000" dirty="0" smtClean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, F</a:t>
            </a:r>
            <a:r>
              <a:rPr lang="en-US" sz="3000" baseline="-25000" dirty="0" smtClean="0">
                <a:solidFill>
                  <a:schemeClr val="accent5">
                    <a:lumMod val="50000"/>
                  </a:schemeClr>
                </a:solidFill>
              </a:rPr>
              <a:t>n+1</a:t>
            </a:r>
            <a:r>
              <a:rPr lang="en-US" sz="3000" dirty="0" smtClean="0">
                <a:solidFill>
                  <a:schemeClr val="accent5">
                    <a:lumMod val="50000"/>
                  </a:schemeClr>
                </a:solidFill>
              </a:rPr>
              <a:t> object combination</a:t>
            </a:r>
            <a:endParaRPr lang="en-US" sz="3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3400" y="1383268"/>
            <a:ext cx="317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Step A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Choose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 possible graph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20718"/>
              </p:ext>
            </p:extLst>
          </p:nvPr>
        </p:nvGraphicFramePr>
        <p:xfrm>
          <a:off x="1755577" y="2438400"/>
          <a:ext cx="1600200" cy="1219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</a:tblGrid>
              <a:tr h="30480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TlToB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008744" y="2457271"/>
            <a:ext cx="67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1</a:t>
            </a:r>
          </a:p>
          <a:p>
            <a:pPr algn="r"/>
            <a:r>
              <a:rPr lang="en-US" dirty="0" smtClean="0"/>
              <a:t>4</a:t>
            </a:r>
          </a:p>
          <a:p>
            <a:pPr algn="r"/>
            <a:r>
              <a:rPr lang="en-US" dirty="0" smtClean="0"/>
              <a:t>2, 3</a:t>
            </a:r>
          </a:p>
          <a:p>
            <a:pPr algn="r"/>
            <a:r>
              <a:rPr lang="en-US" i="1" dirty="0" smtClean="0"/>
              <a:t>Entry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1828800" y="2069068"/>
            <a:ext cx="158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    A,B,C   </a:t>
            </a:r>
            <a:r>
              <a:rPr lang="en-US" i="1" dirty="0" smtClean="0"/>
              <a:t>Exit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314545" y="2891466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400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Objects</a:t>
            </a:r>
            <a:endParaRPr lang="en-US" sz="1400" i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60377" y="1752600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400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n+1</a:t>
            </a:r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Objects</a:t>
            </a:r>
            <a:endParaRPr lang="en-US" sz="1400" i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34</a:t>
            </a:fld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2286000" y="2438400"/>
            <a:ext cx="522514" cy="27867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304800"/>
            <a:ext cx="6331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Step 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Compute Hungarian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for the graph for the optimal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0222" y="777151"/>
            <a:ext cx="290457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last slide would result in:</a:t>
            </a:r>
          </a:p>
          <a:p>
            <a:endParaRPr lang="en-US" sz="600" dirty="0" smtClean="0"/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	1     →  Exit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	4     →  D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	2,3  →  ABC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263914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xmlns:mc="http://schemas.openxmlformats.org/markup-compatibility/2006" xmlns:a14="http://schemas.microsoft.com/office/drawing/2010/main" val="B73232" mc:Ignorable=""/>
                </a:solidFill>
              </a:rPr>
              <a:t>To get the global optimal solution, compute Hungarian for all the possibilities found in Step 3</a:t>
            </a:r>
            <a:endParaRPr lang="en-US" sz="2400" b="1" i="1" dirty="0">
              <a:solidFill>
                <a:srgbClr xmlns:mc="http://schemas.openxmlformats.org/markup-compatibility/2006" xmlns:a14="http://schemas.microsoft.com/office/drawing/2010/main" val="B73232" mc:Ignorable="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35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514600"/>
            <a:ext cx="658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Iterative Step: Repeat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Step A, B, 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for all possible groups from Step 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66998" y="3881483"/>
          <a:ext cx="914400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"/>
                <a:gridCol w="304800"/>
                <a:gridCol w="304800"/>
              </a:tblGrid>
              <a:tr h="16764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19200" y="3900354"/>
            <a:ext cx="47160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 smtClean="0"/>
              <a:t>1</a:t>
            </a:r>
          </a:p>
          <a:p>
            <a:pPr algn="r"/>
            <a:r>
              <a:rPr lang="en-US" sz="1050" dirty="0" smtClean="0"/>
              <a:t>2</a:t>
            </a:r>
          </a:p>
          <a:p>
            <a:pPr algn="r"/>
            <a:r>
              <a:rPr lang="en-US" sz="1050" dirty="0" smtClean="0"/>
              <a:t>3</a:t>
            </a:r>
          </a:p>
          <a:p>
            <a:pPr algn="r"/>
            <a:r>
              <a:rPr lang="en-US" sz="1050" dirty="0" smtClean="0"/>
              <a:t>4</a:t>
            </a:r>
          </a:p>
          <a:p>
            <a:pPr algn="r"/>
            <a:r>
              <a:rPr lang="en-US" sz="1050" i="1" dirty="0" smtClean="0"/>
              <a:t>Entry</a:t>
            </a:r>
            <a:endParaRPr lang="en-US" sz="105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776983" y="3627567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     ABC   </a:t>
            </a:r>
            <a:r>
              <a:rPr lang="en-US" sz="1050" i="1" dirty="0" smtClean="0"/>
              <a:t>Exit</a:t>
            </a:r>
            <a:endParaRPr lang="en-US" sz="1050" i="1" dirty="0"/>
          </a:p>
        </p:txBody>
      </p:sp>
      <p:sp>
        <p:nvSpPr>
          <p:cNvPr id="8" name="Right Brace 7"/>
          <p:cNvSpPr/>
          <p:nvPr/>
        </p:nvSpPr>
        <p:spPr>
          <a:xfrm>
            <a:off x="3429000" y="3048000"/>
            <a:ext cx="304800" cy="3505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81395" y="5206916"/>
          <a:ext cx="10668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"/>
                <a:gridCol w="266700"/>
                <a:gridCol w="266700"/>
                <a:gridCol w="266700"/>
              </a:tblGrid>
              <a:tr h="16764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33598" y="5225787"/>
            <a:ext cx="4716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 smtClean="0"/>
              <a:t>1</a:t>
            </a:r>
          </a:p>
          <a:p>
            <a:pPr algn="r"/>
            <a:r>
              <a:rPr lang="en-US" sz="1050" dirty="0" smtClean="0"/>
              <a:t>2</a:t>
            </a:r>
          </a:p>
          <a:p>
            <a:pPr algn="r"/>
            <a:r>
              <a:rPr lang="en-US" sz="1050" dirty="0" smtClean="0"/>
              <a:t>3,4</a:t>
            </a:r>
          </a:p>
          <a:p>
            <a:pPr algn="r"/>
            <a:r>
              <a:rPr lang="en-US" sz="1050" i="1" dirty="0" smtClean="0"/>
              <a:t>Entry</a:t>
            </a:r>
            <a:endParaRPr lang="en-US" sz="105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91380" y="4953000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      B     CD   </a:t>
            </a:r>
            <a:r>
              <a:rPr lang="en-US" sz="1050" i="1" dirty="0" smtClean="0"/>
              <a:t>Exit</a:t>
            </a:r>
            <a:endParaRPr lang="en-US" sz="1050" i="1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00009" y="2938790"/>
            <a:ext cx="76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. . .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800009" y="5986790"/>
            <a:ext cx="76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. . 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8600" y="3429000"/>
            <a:ext cx="4648200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Step D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Group’s solution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from graph with lowest </a:t>
            </a:r>
            <a:r>
              <a:rPr lang="en-US" i="1" u="sng" dirty="0" smtClean="0">
                <a:solidFill>
                  <a:schemeClr val="accent5">
                    <a:lumMod val="50000"/>
                  </a:schemeClr>
                </a:solidFill>
              </a:rPr>
              <a:t>total Cost</a:t>
            </a:r>
          </a:p>
          <a:p>
            <a:endParaRPr lang="en-US" dirty="0" smtClean="0"/>
          </a:p>
          <a:p>
            <a:r>
              <a:rPr lang="en-US" sz="2000" dirty="0" smtClean="0"/>
              <a:t>       </a:t>
            </a:r>
            <a:r>
              <a:rPr lang="en-US" sz="2000" b="1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Solution for this region:</a:t>
            </a:r>
          </a:p>
          <a:p>
            <a:endParaRPr lang="en-US" sz="1050" dirty="0" smtClean="0"/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1    →  A</a:t>
            </a:r>
          </a:p>
          <a:p>
            <a:r>
              <a:rPr lang="en-US" sz="2000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	2    →  B</a:t>
            </a:r>
          </a:p>
          <a:p>
            <a:r>
              <a:rPr lang="en-US" sz="2000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	3    →  C</a:t>
            </a:r>
          </a:p>
          <a:p>
            <a:r>
              <a:rPr lang="en-US" sz="2000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	4    →  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304800"/>
            <a:ext cx="6331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Step 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i="1" dirty="0" smtClean="0">
                <a:solidFill>
                  <a:schemeClr val="accent5">
                    <a:lumMod val="50000"/>
                  </a:schemeClr>
                </a:solidFill>
              </a:rPr>
              <a:t>Compute Hungarian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for the graph for the optimal solution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0222" y="777151"/>
            <a:ext cx="290457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last slide would result in:</a:t>
            </a:r>
          </a:p>
          <a:p>
            <a:endParaRPr lang="en-US" sz="600" dirty="0" smtClean="0"/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	1     →  Exit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	4     →  D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	2,3  →  ABC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36</a:t>
            </a:fld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505200"/>
          </a:xfrm>
        </p:spPr>
        <p:txBody>
          <a:bodyPr>
            <a:normAutofit/>
          </a:bodyPr>
          <a:lstStyle/>
          <a:p>
            <a:pPr indent="-274320">
              <a:spcBef>
                <a:spcPts val="24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Cell </a:t>
            </a:r>
            <a:r>
              <a:rPr lang="en-US" sz="3600" b="1" i="1" dirty="0" smtClean="0">
                <a:solidFill>
                  <a:schemeClr val="bg1">
                    <a:lumMod val="65000"/>
                  </a:schemeClr>
                </a:solidFill>
              </a:rPr>
              <a:t>motility</a:t>
            </a:r>
          </a:p>
          <a:p>
            <a:pPr indent="-274320">
              <a:spcBef>
                <a:spcPts val="24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Basic techniques in </a:t>
            </a:r>
            <a:r>
              <a:rPr lang="en-US" sz="3600" b="1" i="1" dirty="0">
                <a:solidFill>
                  <a:schemeClr val="bg1">
                    <a:lumMod val="65000"/>
                  </a:schemeClr>
                </a:solidFill>
              </a:rPr>
              <a:t>Tracking</a:t>
            </a:r>
          </a:p>
          <a:p>
            <a:pPr indent="-274320">
              <a:spcBef>
                <a:spcPts val="2400"/>
              </a:spcBef>
            </a:pPr>
            <a:r>
              <a:rPr lang="en-US" sz="3600" b="1" dirty="0" smtClean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Solving </a:t>
            </a:r>
            <a:r>
              <a:rPr lang="en-US" sz="3600" b="1" dirty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for </a:t>
            </a:r>
            <a:r>
              <a:rPr lang="en-US" sz="3600" b="1" i="1" u="sng" dirty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Occlusion</a:t>
            </a:r>
            <a:r>
              <a:rPr lang="en-US" sz="3600" b="1" dirty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 in Actin-Myosin motility </a:t>
            </a:r>
            <a:r>
              <a:rPr lang="en-US" sz="3600" b="1" dirty="0" smtClean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tracking</a:t>
            </a:r>
            <a:endParaRPr lang="en-US" sz="3600" b="1" dirty="0">
              <a:solidFill>
                <a:srgbClr xmlns:mc="http://schemas.openxmlformats.org/markup-compatibility/2006" xmlns:a14="http://schemas.microsoft.com/office/drawing/2010/main" val="0070C0" mc:Ignorable="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Shape aware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Tracking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Bioimaging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37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1634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b="1" i="1" dirty="0" smtClean="0"/>
              <a:t>Occlusions</a:t>
            </a:r>
            <a:r>
              <a:rPr lang="en-US" dirty="0" smtClean="0"/>
              <a:t> is a tough problem?</a:t>
            </a:r>
            <a:endParaRPr lang="en-US" dirty="0"/>
          </a:p>
        </p:txBody>
      </p:sp>
      <p:pic>
        <p:nvPicPr>
          <p:cNvPr id="5" name="tough_occlusion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8450" y="2019681"/>
            <a:ext cx="3467100" cy="3085719"/>
          </a:xfrm>
          <a:prstGeom prst="rect">
            <a:avLst/>
          </a:prstGeom>
        </p:spPr>
      </p:pic>
      <p:sp>
        <p:nvSpPr>
          <p:cNvPr id="6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38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392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200" y="2151062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</a:t>
            </a:r>
            <a:endParaRPr lang="en-US" sz="24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7772400" y="2462138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n+1</a:t>
            </a:r>
            <a:endParaRPr lang="en-US" sz="2400" baseline="-25000" dirty="0"/>
          </a:p>
        </p:txBody>
      </p:sp>
      <p:pic>
        <p:nvPicPr>
          <p:cNvPr id="15" name="Picture 7" descr="C:\Users\Ahmad\Documents\Trajectories and Ontologies\Presentations\Shape Context\closeup-Fn+1-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995538"/>
            <a:ext cx="4337721" cy="3270324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6" descr="C:\Users\Ahmad\Documents\Trajectories and Ontologies\Presentations\Shape Context\closeup-Fn-32-34-color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684462"/>
            <a:ext cx="4343400" cy="3270324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/>
              <a:t>Resolving </a:t>
            </a:r>
            <a:r>
              <a:rPr lang="en-US" sz="4000" b="1" i="1" dirty="0" smtClean="0"/>
              <a:t>Occlusions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1074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you </a:t>
            </a:r>
            <a:r>
              <a:rPr lang="en-US" sz="2400" u="sng" dirty="0" smtClean="0"/>
              <a:t>decouple the blue and red Actins</a:t>
            </a:r>
            <a:r>
              <a:rPr lang="en-US" sz="2400" dirty="0" smtClean="0"/>
              <a:t> in F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 in the merged object in F</a:t>
            </a:r>
            <a:r>
              <a:rPr lang="en-US" sz="2400" baseline="-25000" dirty="0" smtClean="0"/>
              <a:t>n+1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39</a:t>
            </a:fld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Motor Proteins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Responsible for movement in cells. 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Muscle contraction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Deliver neurotransmitters to nerve cells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Pulling power needed during cell division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Deliver energy-producing Mitochondria to cellular neighborhoods</a:t>
            </a:r>
          </a:p>
        </p:txBody>
      </p:sp>
      <p:pic>
        <p:nvPicPr>
          <p:cNvPr id="7" name="kinesin_transport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0" y="2971800"/>
            <a:ext cx="5029200" cy="335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6477000"/>
            <a:ext cx="876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457200">
              <a:spcAft>
                <a:spcPts val="300"/>
              </a:spcAft>
            </a:pPr>
            <a:r>
              <a:rPr lang="en-US" sz="1400" dirty="0">
                <a:cs typeface="Arial" pitchFamily="34" charset="0"/>
              </a:rPr>
              <a:t>Animation </a:t>
            </a:r>
            <a:r>
              <a:rPr lang="en-US" sz="1400" dirty="0" smtClean="0">
                <a:cs typeface="Arial" pitchFamily="34" charset="0"/>
              </a:rPr>
              <a:t>borrowed from   </a:t>
            </a:r>
            <a:r>
              <a:rPr lang="en-US" sz="1400" dirty="0"/>
              <a:t>http://pubs.acs.org/cen/science/84/8447sci1.html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360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4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197114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Given the </a:t>
            </a:r>
            <a:r>
              <a:rPr lang="en-US" sz="2000" dirty="0" err="1" smtClean="0"/>
              <a:t>Parzen</a:t>
            </a:r>
            <a:r>
              <a:rPr lang="en-US" sz="2000" dirty="0" smtClean="0"/>
              <a:t> Windows of the Blue and Red Actins in F</a:t>
            </a:r>
            <a:r>
              <a:rPr lang="en-US" sz="2000" baseline="-25000" dirty="0" smtClean="0"/>
              <a:t>n</a:t>
            </a:r>
            <a:r>
              <a:rPr lang="en-US" sz="2000" dirty="0" smtClean="0"/>
              <a:t>, the object in F</a:t>
            </a:r>
            <a:r>
              <a:rPr lang="en-US" sz="2000" baseline="-25000" dirty="0" smtClean="0"/>
              <a:t>n+1</a:t>
            </a:r>
            <a:r>
              <a:rPr lang="en-US" sz="2000" dirty="0" smtClean="0"/>
              <a:t> can be divided by checking the probability of each Actin’s presence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4043024"/>
            <a:ext cx="3403600" cy="2586376"/>
            <a:chOff x="609600" y="4043024"/>
            <a:chExt cx="3403600" cy="2586376"/>
          </a:xfrm>
        </p:grpSpPr>
        <p:pic>
          <p:nvPicPr>
            <p:cNvPr id="6" name="Picture 6" descr="C:\Users\Ahmad\Documents\Trajectories and Ontologies\Presentations\Shape Context\PW\Fn_gauss_3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9600" y="4043024"/>
              <a:ext cx="3403600" cy="2586376"/>
            </a:xfrm>
            <a:prstGeom prst="rect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524000" y="6213765"/>
              <a:ext cx="24634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Parzen</a:t>
              </a:r>
              <a:r>
                <a:rPr lang="en-US" sz="1600" dirty="0" smtClean="0">
                  <a:solidFill>
                    <a:schemeClr val="bg1"/>
                  </a:solidFill>
                </a:rPr>
                <a:t> Window of Red Obj.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7200" y="2303462"/>
            <a:ext cx="3403600" cy="2586376"/>
            <a:chOff x="457200" y="2303462"/>
            <a:chExt cx="3403600" cy="2586376"/>
          </a:xfrm>
        </p:grpSpPr>
        <p:pic>
          <p:nvPicPr>
            <p:cNvPr id="9" name="Picture 7" descr="C:\Users\Ahmad\Documents\Trajectories and Ontologies\Presentations\Shape Context\PW\Fn_gauss_3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2303462"/>
              <a:ext cx="3403600" cy="2586376"/>
            </a:xfrm>
            <a:prstGeom prst="rect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3400" y="2362200"/>
              <a:ext cx="2513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Parzen</a:t>
              </a:r>
              <a:r>
                <a:rPr lang="en-US" sz="1600" dirty="0" smtClean="0">
                  <a:solidFill>
                    <a:schemeClr val="bg1"/>
                  </a:solidFill>
                </a:rPr>
                <a:t> Window of Blue Obj.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772400" y="2462138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n+1</a:t>
            </a:r>
            <a:endParaRPr lang="en-US" sz="2400" baseline="-25000" dirty="0"/>
          </a:p>
        </p:txBody>
      </p:sp>
      <p:pic>
        <p:nvPicPr>
          <p:cNvPr id="12" name="Picture 7" descr="C:\Users\Ahmad\Documents\Trajectories and Ontologies\Presentations\Shape Context\closeup-Fn+1-3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2995538"/>
            <a:ext cx="4337721" cy="3270324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/>
              <a:t>Method 1:  </a:t>
            </a:r>
            <a:r>
              <a:rPr lang="en-US" sz="4000" b="1" i="1" dirty="0" err="1" smtClean="0"/>
              <a:t>Parzen</a:t>
            </a:r>
            <a:r>
              <a:rPr lang="en-US" sz="4000" b="1" i="1" dirty="0" smtClean="0"/>
              <a:t> Windows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40</a:t>
            </a:fld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 descr="C:\Users\Ahmad\Documents\Trajectories and Ontologies\Presentations\Shape Context\PW\Fn_gauss_layered_colored.bmp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4986018"/>
            <a:ext cx="2905125" cy="1643382"/>
          </a:xfrm>
          <a:prstGeom prst="rect">
            <a:avLst/>
          </a:prstGeom>
          <a:noFill/>
        </p:spPr>
      </p:pic>
      <p:pic>
        <p:nvPicPr>
          <p:cNvPr id="14" name="Picture 10" descr="C:\Users\Ahmad\Documents\Trajectories and Ontologies\Presentations\Shape Context\PW\Fn_1_surf.bmp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3505200"/>
            <a:ext cx="2905125" cy="1744633"/>
          </a:xfrm>
          <a:prstGeom prst="rect">
            <a:avLst/>
          </a:prstGeom>
          <a:noFill/>
        </p:spPr>
      </p:pic>
      <p:pic>
        <p:nvPicPr>
          <p:cNvPr id="15" name="Picture 12" descr="C:\Users\Ahmad\Documents\Trajectories and Ontologies\Presentations\Shape Context\PW\Fn_34_gauss_surf.bm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2244007"/>
            <a:ext cx="2896895" cy="1650919"/>
          </a:xfrm>
          <a:prstGeom prst="rect">
            <a:avLst/>
          </a:prstGeom>
          <a:noFill/>
        </p:spPr>
      </p:pic>
      <p:pic>
        <p:nvPicPr>
          <p:cNvPr id="16" name="Picture 11" descr="C:\Users\Ahmad\Documents\Trajectories and Ontologies\Presentations\Shape Context\PW\Fn_32_gauss_surf.bm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990600"/>
            <a:ext cx="2896895" cy="164313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765844" y="1612111"/>
            <a:ext cx="418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Parzen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Window of the Blue object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000" y="2892663"/>
            <a:ext cx="419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Parzen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Window of the Red object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3938" y="4173215"/>
            <a:ext cx="4172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the single </a:t>
            </a:r>
            <a:r>
              <a:rPr lang="en-US" sz="2000" b="1" u="sng" dirty="0" smtClean="0">
                <a:solidFill>
                  <a:schemeClr val="accent1">
                    <a:lumMod val="50000"/>
                  </a:schemeClr>
                </a:solidFill>
              </a:rPr>
              <a:t>combined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object in F</a:t>
            </a:r>
            <a:r>
              <a:rPr lang="en-US" sz="2000" b="1" baseline="-25000" dirty="0" smtClean="0">
                <a:solidFill>
                  <a:schemeClr val="accent1">
                    <a:lumMod val="50000"/>
                  </a:schemeClr>
                </a:solidFill>
              </a:rPr>
              <a:t>n+1</a:t>
            </a:r>
            <a:endParaRPr lang="en-US" sz="2000" b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4356" y="5453766"/>
            <a:ext cx="4194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 smtClean="0">
                <a:solidFill>
                  <a:schemeClr val="accent1">
                    <a:lumMod val="50000"/>
                  </a:schemeClr>
                </a:solidFill>
              </a:rPr>
              <a:t>disambiguation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of the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objs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. according to who has higher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Przn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Wndw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. values</a:t>
            </a:r>
            <a:endParaRPr lang="en-US" sz="2000" b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09664" y="2252387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and …</a:t>
            </a:r>
            <a:endParaRPr lang="en-US" sz="2000" b="1" i="1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3275" y="3532939"/>
            <a:ext cx="184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mapped onto …</a:t>
            </a:r>
            <a:endParaRPr lang="en-US" sz="2000" b="1" i="1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20321" y="481349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results in …</a:t>
            </a:r>
            <a:endParaRPr lang="en-US" sz="2000" b="1" i="1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41</a:t>
            </a:fld>
            <a:endParaRPr lang="en-US" sz="1600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/>
              <a:t>Method 1:  </a:t>
            </a:r>
            <a:r>
              <a:rPr lang="en-US" sz="4000" b="1" i="1" dirty="0" err="1" smtClean="0"/>
              <a:t>Parzen</a:t>
            </a:r>
            <a:r>
              <a:rPr lang="en-US" sz="4000" b="1" i="1" dirty="0" smtClean="0"/>
              <a:t> Windows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3900" y="1106269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Moreover</a:t>
            </a:r>
            <a:r>
              <a:rPr lang="en-US" sz="2000" dirty="0" smtClean="0"/>
              <a:t> we have also experimented on differentiating between shapes in an occluded state using </a:t>
            </a:r>
            <a:r>
              <a:rPr lang="en-US" sz="2000" b="1" i="1" dirty="0" smtClean="0"/>
              <a:t>Shape Contexts</a:t>
            </a:r>
            <a:r>
              <a:rPr lang="en-US" sz="2000" i="1" dirty="0" smtClean="0"/>
              <a:t> </a:t>
            </a:r>
            <a:r>
              <a:rPr lang="en-US" sz="2000" dirty="0" smtClean="0"/>
              <a:t>[1]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324600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[1] G. Mori, S.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Belongie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J.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Malik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“Efficient Shape Matching Using Shape Contexts,” IEEE Trans. PAMI, Nov. ’05.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7348" y="1905000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</a:t>
            </a:r>
            <a:endParaRPr lang="en-US" sz="24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5638800" y="2402058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n+1</a:t>
            </a:r>
            <a:endParaRPr lang="en-US" sz="2400" baseline="-25000" dirty="0"/>
          </a:p>
        </p:txBody>
      </p:sp>
      <p:pic>
        <p:nvPicPr>
          <p:cNvPr id="11" name="Picture 6" descr="C:\Users\Ahmad\Documents\Trajectories and Ontologies\Presentations\Shape Context\closeup-Fn-32-34-color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73410"/>
            <a:ext cx="3586089" cy="2700113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7" descr="C:\Users\Ahmad\Documents\Trajectories and Ontologies\Presentations\Shape Context\closeup-Fn+1-3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2607" y="2870026"/>
            <a:ext cx="3581400" cy="2700113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C:\Users\Ahmad\Documents\Trajectories and Ontologies\Presentations\Shape Context\PW\Resolved_answ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75726" y="3366643"/>
            <a:ext cx="3587274" cy="2697480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7120178" y="2863723"/>
            <a:ext cx="1642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Resolved</a:t>
            </a:r>
            <a:r>
              <a:rPr lang="en-US" sz="2400" dirty="0" smtClean="0"/>
              <a:t> F</a:t>
            </a:r>
            <a:r>
              <a:rPr lang="en-US" sz="2400" baseline="-25000" dirty="0" smtClean="0"/>
              <a:t>n+1</a:t>
            </a:r>
            <a:endParaRPr lang="en-US" sz="2400" baseline="-250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42</a:t>
            </a:fld>
            <a:endParaRPr lang="en-US" sz="16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/>
              <a:t>Method 2:  </a:t>
            </a:r>
            <a:r>
              <a:rPr lang="en-US" sz="4000" b="1" i="1" dirty="0" smtClean="0"/>
              <a:t>Shape Contexts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304800"/>
            <a:ext cx="8001000" cy="609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800" dirty="0" smtClean="0"/>
              <a:t>How </a:t>
            </a:r>
            <a:r>
              <a:rPr lang="en-US" sz="2800" i="1" dirty="0" smtClean="0"/>
              <a:t>Shape Context </a:t>
            </a:r>
            <a:r>
              <a:rPr lang="en-US" sz="2800" dirty="0" smtClean="0"/>
              <a:t>is used to keep merged objects separate?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00100" y="1676400"/>
            <a:ext cx="7543800" cy="3886200"/>
            <a:chOff x="762000" y="1371600"/>
            <a:chExt cx="7543800" cy="3886200"/>
          </a:xfrm>
        </p:grpSpPr>
        <p:pic>
          <p:nvPicPr>
            <p:cNvPr id="22532" name="Picture 4" descr="C:\Users\Ahmad\Documents\Trajectories and Ontologies\Presentations\Shape Context\closeup-Fn+1-3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3800" y="1810847"/>
              <a:ext cx="4572000" cy="3446953"/>
            </a:xfrm>
            <a:prstGeom prst="rect">
              <a:avLst/>
            </a:prstGeom>
            <a:noFill/>
          </p:spPr>
        </p:pic>
        <p:pic>
          <p:nvPicPr>
            <p:cNvPr id="22530" name="Picture 2" descr="C:\Users\Ahmad\Documents\Trajectories and Ontologies\Presentations\Shape Context\closeup-Fn-32-34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0" y="1371600"/>
              <a:ext cx="4629151" cy="348092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957054" y="4191000"/>
              <a:ext cx="512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So we have two (going to be merged) objects in Fn 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2268" y="1519535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n</a:t>
              </a:r>
              <a:endParaRPr lang="en-US" sz="2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43800" y="1905000"/>
              <a:ext cx="63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n+1</a:t>
              </a:r>
              <a:endParaRPr lang="en-US" sz="240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9" name="Slide Number Placeholder 15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43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19163" y="914400"/>
            <a:ext cx="7305675" cy="5495925"/>
            <a:chOff x="923925" y="914400"/>
            <a:chExt cx="7305675" cy="5495925"/>
          </a:xfrm>
        </p:grpSpPr>
        <p:grpSp>
          <p:nvGrpSpPr>
            <p:cNvPr id="5" name="Group 10"/>
            <p:cNvGrpSpPr/>
            <p:nvPr/>
          </p:nvGrpSpPr>
          <p:grpSpPr>
            <a:xfrm>
              <a:off x="923925" y="914400"/>
              <a:ext cx="7305675" cy="5495925"/>
              <a:chOff x="914400" y="1000125"/>
              <a:chExt cx="7305675" cy="5495925"/>
            </a:xfrm>
          </p:grpSpPr>
          <p:pic>
            <p:nvPicPr>
              <p:cNvPr id="7" name="Picture 3" descr="C:\Users\Ahmad\Documents\Trajectories and Ontologies\Presentations\Shape Context\closeup-Fn-points-overlay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914400" y="1000125"/>
                <a:ext cx="7305675" cy="5495925"/>
              </a:xfrm>
              <a:prstGeom prst="rect">
                <a:avLst/>
              </a:prstGeom>
              <a:noFill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743200" y="1992868"/>
                <a:ext cx="5180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… first, sampling the perimeter points of both objects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95400" y="1143000"/>
                <a:ext cx="5261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Compute the Shape Contexts of both the objects in F</a:t>
                </a:r>
                <a:r>
                  <a:rPr lang="en-US" baseline="-25000" dirty="0" smtClean="0">
                    <a:solidFill>
                      <a:schemeClr val="bg1"/>
                    </a:solidFill>
                  </a:rPr>
                  <a:t>n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14600" y="1611868"/>
                <a:ext cx="409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by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077186" y="5867400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F</a:t>
              </a:r>
              <a:r>
                <a:rPr lang="en-US" sz="2000" baseline="-25000" dirty="0" smtClean="0">
                  <a:solidFill>
                    <a:schemeClr val="bg1">
                      <a:lumMod val="65000"/>
                    </a:schemeClr>
                  </a:solidFill>
                </a:rPr>
                <a:t>n</a:t>
              </a:r>
              <a:endParaRPr lang="en-US" sz="20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71500" y="304800"/>
            <a:ext cx="8001000" cy="609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800" dirty="0" smtClean="0"/>
              <a:t>How </a:t>
            </a:r>
            <a:r>
              <a:rPr lang="en-US" sz="2800" i="1" dirty="0" smtClean="0"/>
              <a:t>Shape Context </a:t>
            </a:r>
            <a:r>
              <a:rPr lang="en-US" sz="2800" dirty="0" smtClean="0"/>
              <a:t>is used to keep merged objects separate?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44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19163" y="914400"/>
            <a:ext cx="7305675" cy="5486400"/>
            <a:chOff x="914400" y="457200"/>
            <a:chExt cx="7305675" cy="5486400"/>
          </a:xfrm>
        </p:grpSpPr>
        <p:grpSp>
          <p:nvGrpSpPr>
            <p:cNvPr id="5" name="Group 60"/>
            <p:cNvGrpSpPr/>
            <p:nvPr/>
          </p:nvGrpSpPr>
          <p:grpSpPr>
            <a:xfrm>
              <a:off x="914400" y="457200"/>
              <a:ext cx="7305675" cy="5486400"/>
              <a:chOff x="914400" y="914400"/>
              <a:chExt cx="7305675" cy="5486400"/>
            </a:xfrm>
          </p:grpSpPr>
          <p:pic>
            <p:nvPicPr>
              <p:cNvPr id="7" name="Picture 5" descr="C:\Users\Ahmad\Documents\Trajectories and Ontologies\Presentations\Shape Context\closeup-Fn-points-overlays-same-color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914400" y="914400"/>
                <a:ext cx="7305675" cy="5486400"/>
              </a:xfrm>
              <a:prstGeom prst="rect">
                <a:avLst/>
              </a:prstGeom>
              <a:noFill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19237" y="1230868"/>
                <a:ext cx="6167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… then by computing the log-polar graph of each sampled point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" name="Group 48"/>
              <p:cNvGrpSpPr/>
              <p:nvPr/>
            </p:nvGrpSpPr>
            <p:grpSpPr>
              <a:xfrm>
                <a:off x="5867400" y="2286000"/>
                <a:ext cx="1901630" cy="1526977"/>
                <a:chOff x="5590103" y="2286000"/>
                <a:chExt cx="1901630" cy="1526977"/>
              </a:xfrm>
            </p:grpSpPr>
            <p:pic>
              <p:nvPicPr>
                <p:cNvPr id="26" name="Picture 12" descr="C:\Users\Ahmad\Documents\Trajectories and Ontologies\Presentations\Shape Context\log-polar\Fn-34-26-665,197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943600" y="2286000"/>
                  <a:ext cx="1548133" cy="1219200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6577333" y="3505200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 rot="16200000">
                  <a:off x="5489755" y="2688804"/>
                  <a:ext cx="5084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" name="Isosceles Triangle 9"/>
              <p:cNvSpPr/>
              <p:nvPr/>
            </p:nvSpPr>
            <p:spPr>
              <a:xfrm rot="5400000">
                <a:off x="2959607" y="2209800"/>
                <a:ext cx="1231392" cy="1078991"/>
              </a:xfrm>
              <a:prstGeom prst="triangle">
                <a:avLst>
                  <a:gd name="adj" fmla="val 50954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40"/>
              <p:cNvGrpSpPr/>
              <p:nvPr/>
            </p:nvGrpSpPr>
            <p:grpSpPr>
              <a:xfrm>
                <a:off x="1143000" y="2133600"/>
                <a:ext cx="1868173" cy="1521655"/>
                <a:chOff x="975361" y="2057400"/>
                <a:chExt cx="1868173" cy="1521655"/>
              </a:xfrm>
            </p:grpSpPr>
            <p:pic>
              <p:nvPicPr>
                <p:cNvPr id="23" name="Picture 7" descr="C:\Users\Ahmad\Documents\Trajectories and Ontologies\Presentations\Shape Context\log-polar\Fn-32-3-643,187.jp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295400" y="2057400"/>
                  <a:ext cx="1548134" cy="1219200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1913714" y="3271278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 rot="16200000">
                  <a:off x="875013" y="2487475"/>
                  <a:ext cx="5084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Isosceles Triangle 11"/>
              <p:cNvSpPr/>
              <p:nvPr/>
            </p:nvSpPr>
            <p:spPr>
              <a:xfrm rot="2319071">
                <a:off x="2673714" y="3406984"/>
                <a:ext cx="2009555" cy="2004828"/>
              </a:xfrm>
              <a:prstGeom prst="triangle">
                <a:avLst>
                  <a:gd name="adj" fmla="val 39759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44"/>
              <p:cNvGrpSpPr/>
              <p:nvPr/>
            </p:nvGrpSpPr>
            <p:grpSpPr>
              <a:xfrm>
                <a:off x="1928954" y="4572000"/>
                <a:ext cx="1881045" cy="1524000"/>
                <a:chOff x="2133601" y="4343400"/>
                <a:chExt cx="1881045" cy="1524000"/>
              </a:xfrm>
            </p:grpSpPr>
            <p:pic>
              <p:nvPicPr>
                <p:cNvPr id="20" name="Picture 11" descr="C:\Users\Ahmad\Documents\Trajectories and Ontologies\Presentations\Shape Context\log-polar\Fn-32-14-643,206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490647" y="4343400"/>
                  <a:ext cx="1523999" cy="1203713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3124201" y="5559623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 rot="16200000">
                  <a:off x="2033253" y="4773475"/>
                  <a:ext cx="5084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Isosceles Triangle 13"/>
              <p:cNvSpPr/>
              <p:nvPr/>
            </p:nvSpPr>
            <p:spPr>
              <a:xfrm rot="16200000">
                <a:off x="4967326" y="2271674"/>
                <a:ext cx="1219199" cy="1247852"/>
              </a:xfrm>
              <a:prstGeom prst="triangle">
                <a:avLst>
                  <a:gd name="adj" fmla="val 30788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9358558">
                <a:off x="4576323" y="3546935"/>
                <a:ext cx="2009555" cy="1816880"/>
              </a:xfrm>
              <a:prstGeom prst="triangle">
                <a:avLst>
                  <a:gd name="adj" fmla="val 36271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52"/>
              <p:cNvGrpSpPr/>
              <p:nvPr/>
            </p:nvGrpSpPr>
            <p:grpSpPr>
              <a:xfrm>
                <a:off x="5029200" y="4572000"/>
                <a:ext cx="1876887" cy="1526977"/>
                <a:chOff x="4852847" y="4572000"/>
                <a:chExt cx="1876887" cy="1526977"/>
              </a:xfrm>
            </p:grpSpPr>
            <p:pic>
              <p:nvPicPr>
                <p:cNvPr id="17" name="Picture 13" descr="C:\Users\Ahmad\Documents\Trajectories and Ontologies\Presentations\Shape Context\log-polar\Fn-34-34-661,217.jp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181600" y="4572000"/>
                  <a:ext cx="1548134" cy="1219200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5867400" y="5791200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 rot="16200000">
                  <a:off x="4752499" y="5007397"/>
                  <a:ext cx="5084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070786" y="5410200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F</a:t>
              </a:r>
              <a:r>
                <a:rPr lang="en-US" sz="2000" baseline="-25000" dirty="0" smtClean="0">
                  <a:solidFill>
                    <a:schemeClr val="bg1">
                      <a:lumMod val="65000"/>
                    </a:schemeClr>
                  </a:solidFill>
                </a:rPr>
                <a:t>n</a:t>
              </a:r>
              <a:endParaRPr lang="en-US" sz="20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571500" y="304800"/>
            <a:ext cx="8001000" cy="609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800" dirty="0" smtClean="0"/>
              <a:t>How </a:t>
            </a:r>
            <a:r>
              <a:rPr lang="en-US" sz="2800" i="1" dirty="0" smtClean="0"/>
              <a:t>Shape Context </a:t>
            </a:r>
            <a:r>
              <a:rPr lang="en-US" sz="2800" dirty="0" smtClean="0"/>
              <a:t>is used to keep merged objects separate?</a:t>
            </a: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45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3925" y="914400"/>
            <a:ext cx="7296150" cy="5476875"/>
            <a:chOff x="933450" y="914400"/>
            <a:chExt cx="7296150" cy="5476875"/>
          </a:xfrm>
        </p:grpSpPr>
        <p:grpSp>
          <p:nvGrpSpPr>
            <p:cNvPr id="5" name="Group 79"/>
            <p:cNvGrpSpPr/>
            <p:nvPr/>
          </p:nvGrpSpPr>
          <p:grpSpPr>
            <a:xfrm>
              <a:off x="933450" y="914400"/>
              <a:ext cx="7296150" cy="5476875"/>
              <a:chOff x="914400" y="914400"/>
              <a:chExt cx="7296150" cy="5476875"/>
            </a:xfrm>
          </p:grpSpPr>
          <p:pic>
            <p:nvPicPr>
              <p:cNvPr id="7" name="Picture 14" descr="C:\Users\Ahmad\Documents\Trajectories and Ontologies\Presentations\Shape Context\closeup-Fn+1-points-overlay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914400" y="914400"/>
                <a:ext cx="7296150" cy="5476875"/>
              </a:xfrm>
              <a:prstGeom prst="rect">
                <a:avLst/>
              </a:prstGeom>
              <a:noFill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362200" y="1383268"/>
                <a:ext cx="449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Do the same for the single merged F</a:t>
                </a:r>
                <a:r>
                  <a:rPr lang="en-US" baseline="-25000" dirty="0" smtClean="0">
                    <a:solidFill>
                      <a:schemeClr val="bg1"/>
                    </a:solidFill>
                  </a:rPr>
                  <a:t>n+1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object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2991588" y="2635020"/>
                <a:ext cx="1231394" cy="966169"/>
              </a:xfrm>
              <a:prstGeom prst="triangle">
                <a:avLst>
                  <a:gd name="adj" fmla="val 56622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8"/>
              <p:cNvGrpSpPr/>
              <p:nvPr/>
            </p:nvGrpSpPr>
            <p:grpSpPr>
              <a:xfrm>
                <a:off x="1219200" y="2511623"/>
                <a:ext cx="1876886" cy="1526977"/>
                <a:chOff x="1500047" y="1828800"/>
                <a:chExt cx="1876886" cy="1526977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2438400" y="3048000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 rot="16200000">
                  <a:off x="1399699" y="2254672"/>
                  <a:ext cx="5084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23" name="Picture 15" descr="C:\Users\Ahmad\Documents\Trajectories and Ontologies\Presentations\Shape Context\log-polar\Fn+1-31-32-642,199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28800" y="1828800"/>
                  <a:ext cx="1548133" cy="1219200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</p:grpSp>
          <p:sp>
            <p:nvSpPr>
              <p:cNvPr id="11" name="Isosceles Triangle 10"/>
              <p:cNvSpPr/>
              <p:nvPr/>
            </p:nvSpPr>
            <p:spPr>
              <a:xfrm rot="19222868">
                <a:off x="5308915" y="2573747"/>
                <a:ext cx="2003448" cy="1747557"/>
              </a:xfrm>
              <a:prstGeom prst="triangle">
                <a:avLst>
                  <a:gd name="adj" fmla="val 13257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2304221">
                <a:off x="2755525" y="3498855"/>
                <a:ext cx="2017575" cy="2061030"/>
              </a:xfrm>
              <a:prstGeom prst="triangle">
                <a:avLst>
                  <a:gd name="adj" fmla="val 58106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78"/>
              <p:cNvGrpSpPr/>
              <p:nvPr/>
            </p:nvGrpSpPr>
            <p:grpSpPr>
              <a:xfrm>
                <a:off x="5767247" y="3505200"/>
                <a:ext cx="1892368" cy="1582454"/>
                <a:chOff x="5767247" y="3505200"/>
                <a:chExt cx="1892368" cy="1582454"/>
              </a:xfrm>
            </p:grpSpPr>
            <p:pic>
              <p:nvPicPr>
                <p:cNvPr id="18" name="Picture 16" descr="C:\Users\Ahmad\Documents\Trajectories and Ontologies\Presentations\Shape Context\log-polar\Fn+1-31-17-670,200.jp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096000" y="3505200"/>
                  <a:ext cx="1563615" cy="1231392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6705600" y="4779877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16200000">
                  <a:off x="5666899" y="3986549"/>
                  <a:ext cx="5084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" name="Group 77"/>
              <p:cNvGrpSpPr/>
              <p:nvPr/>
            </p:nvGrpSpPr>
            <p:grpSpPr>
              <a:xfrm>
                <a:off x="2005584" y="4724400"/>
                <a:ext cx="1880616" cy="1536192"/>
                <a:chOff x="2005584" y="4724400"/>
                <a:chExt cx="1880616" cy="1536192"/>
              </a:xfrm>
            </p:grpSpPr>
            <p:pic>
              <p:nvPicPr>
                <p:cNvPr id="15" name="Picture 17" descr="C:\Users\Ahmad\Documents\Trajectories and Ontologies\Presentations\Shape Context\log-polar\Fn+1-31-10-654,215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341937" y="4724400"/>
                  <a:ext cx="1544263" cy="1216152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2943937" y="5952815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 rot="16200000">
                  <a:off x="1905236" y="5159487"/>
                  <a:ext cx="5084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1085850" y="5867400"/>
              <a:ext cx="5645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F</a:t>
              </a:r>
              <a:r>
                <a:rPr lang="en-US" sz="2000" baseline="-25000" dirty="0" smtClean="0">
                  <a:solidFill>
                    <a:schemeClr val="bg1">
                      <a:lumMod val="65000"/>
                    </a:schemeClr>
                  </a:solidFill>
                </a:rPr>
                <a:t>n+1</a:t>
              </a:r>
              <a:endParaRPr lang="en-US" sz="20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71500" y="304800"/>
            <a:ext cx="8001000" cy="609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800" dirty="0" smtClean="0"/>
              <a:t>How </a:t>
            </a:r>
            <a:r>
              <a:rPr lang="en-US" sz="2800" i="1" dirty="0" smtClean="0"/>
              <a:t>Shape Context </a:t>
            </a:r>
            <a:r>
              <a:rPr lang="en-US" sz="2800" dirty="0" smtClean="0"/>
              <a:t>is used to keep merged objects separate?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46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3925" y="923925"/>
            <a:ext cx="7296150" cy="5476875"/>
            <a:chOff x="914400" y="5105400"/>
            <a:chExt cx="7296150" cy="5476875"/>
          </a:xfrm>
        </p:grpSpPr>
        <p:grpSp>
          <p:nvGrpSpPr>
            <p:cNvPr id="5" name="Group 96"/>
            <p:cNvGrpSpPr/>
            <p:nvPr/>
          </p:nvGrpSpPr>
          <p:grpSpPr>
            <a:xfrm>
              <a:off x="914400" y="5105400"/>
              <a:ext cx="7296150" cy="5476875"/>
              <a:chOff x="914400" y="914400"/>
              <a:chExt cx="7296150" cy="5476875"/>
            </a:xfrm>
          </p:grpSpPr>
          <p:pic>
            <p:nvPicPr>
              <p:cNvPr id="7" name="Picture 14" descr="C:\Users\Ahmad\Documents\Trajectories and Ontologies\Presentations\Shape Context\closeup-Fn+1-points-overlay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914400" y="914400"/>
                <a:ext cx="7296150" cy="5476875"/>
              </a:xfrm>
              <a:prstGeom prst="rect">
                <a:avLst/>
              </a:prstGeom>
              <a:noFill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981200" y="1145143"/>
                <a:ext cx="518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How to divide the object in F</a:t>
                </a:r>
                <a:r>
                  <a:rPr lang="en-US" baseline="-25000" dirty="0" smtClean="0">
                    <a:solidFill>
                      <a:schemeClr val="bg1"/>
                    </a:solidFill>
                  </a:rPr>
                  <a:t>n+1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into the two Actins?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133600" y="1916668"/>
                <a:ext cx="472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We take two points (P1 and P2) as an example …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3163213" y="2858413"/>
                <a:ext cx="1231394" cy="1281379"/>
              </a:xfrm>
              <a:prstGeom prst="triangle">
                <a:avLst>
                  <a:gd name="adj" fmla="val 53057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524000" y="2438400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P1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19257252">
                <a:off x="4485584" y="3258662"/>
                <a:ext cx="1971386" cy="2068566"/>
              </a:xfrm>
              <a:prstGeom prst="triangle">
                <a:avLst>
                  <a:gd name="adj" fmla="val 44924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88"/>
              <p:cNvGrpSpPr/>
              <p:nvPr/>
            </p:nvGrpSpPr>
            <p:grpSpPr>
              <a:xfrm>
                <a:off x="5029200" y="4495800"/>
                <a:ext cx="1881816" cy="1524000"/>
                <a:chOff x="1721386" y="5334000"/>
                <a:chExt cx="1881816" cy="1524000"/>
              </a:xfrm>
            </p:grpSpPr>
            <p:pic>
              <p:nvPicPr>
                <p:cNvPr id="19" name="Picture 18" descr="C:\Users\Ahmad\Documents\Trajectories and Ontologies\Presentations\Shape Context\log-polar\Fn+1-31-12-659,208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057400" y="5334000"/>
                  <a:ext cx="1545802" cy="1217363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2690954" y="6550223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 rot="16200000">
                  <a:off x="1621038" y="5758731"/>
                  <a:ext cx="5084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" name="Group 94"/>
              <p:cNvGrpSpPr/>
              <p:nvPr/>
            </p:nvGrpSpPr>
            <p:grpSpPr>
              <a:xfrm>
                <a:off x="1219200" y="2877457"/>
                <a:ext cx="1905000" cy="1542143"/>
                <a:chOff x="1219200" y="2877457"/>
                <a:chExt cx="1905000" cy="1542143"/>
              </a:xfrm>
            </p:grpSpPr>
            <p:pic>
              <p:nvPicPr>
                <p:cNvPr id="16" name="Picture 19" descr="C:\Users\Ahmad\Documents\Trajectories and Ontologies\Presentations\Shape Context\log-polar\Fn+1-31-8-651,208.jp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557663" y="2877457"/>
                  <a:ext cx="1566537" cy="1226457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2188768" y="4111823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 rot="16200000">
                  <a:off x="1118852" y="3320331"/>
                  <a:ext cx="5084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6486642" y="4095690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P2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066800" y="10050998"/>
              <a:ext cx="5645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F</a:t>
              </a:r>
              <a:r>
                <a:rPr lang="en-US" sz="2000" baseline="-25000" dirty="0" smtClean="0">
                  <a:solidFill>
                    <a:schemeClr val="bg1">
                      <a:lumMod val="65000"/>
                    </a:schemeClr>
                  </a:solidFill>
                </a:rPr>
                <a:t>n+1</a:t>
              </a:r>
              <a:endParaRPr lang="en-US" sz="20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71500" y="304800"/>
            <a:ext cx="8001000" cy="609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800" dirty="0" smtClean="0"/>
              <a:t>How </a:t>
            </a:r>
            <a:r>
              <a:rPr lang="en-US" sz="2800" i="1" dirty="0" smtClean="0"/>
              <a:t>Shape Context </a:t>
            </a:r>
            <a:r>
              <a:rPr lang="en-US" sz="2800" dirty="0" smtClean="0"/>
              <a:t>is used to keep merged objects separate?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47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14400" y="914400"/>
            <a:ext cx="7835915" cy="5495925"/>
            <a:chOff x="8470885" y="3267075"/>
            <a:chExt cx="7835915" cy="5495925"/>
          </a:xfrm>
        </p:grpSpPr>
        <p:grpSp>
          <p:nvGrpSpPr>
            <p:cNvPr id="5" name="Group 111"/>
            <p:cNvGrpSpPr/>
            <p:nvPr/>
          </p:nvGrpSpPr>
          <p:grpSpPr>
            <a:xfrm>
              <a:off x="8470885" y="3267075"/>
              <a:ext cx="7835915" cy="5495925"/>
              <a:chOff x="914400" y="914400"/>
              <a:chExt cx="7835915" cy="5495925"/>
            </a:xfrm>
          </p:grpSpPr>
          <p:pic>
            <p:nvPicPr>
              <p:cNvPr id="7" name="Picture 20" descr="C:\Users\Ahmad\Documents\Trajectories and Ontologies\Presentations\Shape Context\closeup-Fn-points-overlays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914400" y="914400"/>
                <a:ext cx="7305676" cy="5495925"/>
              </a:xfrm>
              <a:prstGeom prst="rect">
                <a:avLst/>
              </a:prstGeom>
              <a:noFill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295400" y="1182469"/>
                <a:ext cx="655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Compare the log polar graph of P1 and P2 to every sampled perimeter point of both objects in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F</a:t>
                </a:r>
                <a:r>
                  <a:rPr lang="en-US" baseline="-25000" dirty="0" err="1" smtClean="0">
                    <a:solidFill>
                      <a:schemeClr val="bg1"/>
                    </a:solidFill>
                  </a:rPr>
                  <a:t>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&amp; try to find the closest match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2250326">
                <a:off x="3334204" y="3662775"/>
                <a:ext cx="1532372" cy="1961049"/>
              </a:xfrm>
              <a:prstGeom prst="triangle">
                <a:avLst>
                  <a:gd name="adj" fmla="val 29255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3239162" y="3314037"/>
                <a:ext cx="1021931" cy="1338943"/>
              </a:xfrm>
              <a:prstGeom prst="triangle">
                <a:avLst>
                  <a:gd name="adj" fmla="val 5326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8014549">
                <a:off x="2770477" y="2451458"/>
                <a:ext cx="1338180" cy="1622479"/>
              </a:xfrm>
              <a:prstGeom prst="triangle">
                <a:avLst>
                  <a:gd name="adj" fmla="val 5326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17"/>
              <p:cNvGrpSpPr/>
              <p:nvPr/>
            </p:nvGrpSpPr>
            <p:grpSpPr>
              <a:xfrm>
                <a:off x="1774371" y="2209800"/>
                <a:ext cx="1502229" cy="1216576"/>
                <a:chOff x="1774371" y="2209800"/>
                <a:chExt cx="1502229" cy="1216576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2514600" y="3164766"/>
                  <a:ext cx="2600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1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1686206" y="2556711"/>
                  <a:ext cx="43794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25" descr="C:\Users\Ahmad\Documents\Trajectories and Ontologies\Presentations\Shape Context\log-polar\Fn-32-7-650,203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057400" y="2209800"/>
                  <a:ext cx="1219200" cy="957339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</p:grpSp>
          <p:sp>
            <p:nvSpPr>
              <p:cNvPr id="14" name="Isosceles Triangle 13"/>
              <p:cNvSpPr/>
              <p:nvPr/>
            </p:nvSpPr>
            <p:spPr>
              <a:xfrm>
                <a:off x="4572000" y="3733800"/>
                <a:ext cx="1219200" cy="1219201"/>
              </a:xfrm>
              <a:prstGeom prst="triangle">
                <a:avLst>
                  <a:gd name="adj" fmla="val 6922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22"/>
              <p:cNvGrpSpPr/>
              <p:nvPr/>
            </p:nvGrpSpPr>
            <p:grpSpPr>
              <a:xfrm>
                <a:off x="1590563" y="3494314"/>
                <a:ext cx="1490094" cy="1230086"/>
                <a:chOff x="1590563" y="3494314"/>
                <a:chExt cx="1490094" cy="1230086"/>
              </a:xfrm>
            </p:grpSpPr>
            <p:pic>
              <p:nvPicPr>
                <p:cNvPr id="39" name="Picture 24" descr="C:\Users\Ahmad\Documents\Trajectories and Ontologies\Presentations\Shape Context\log-polar\Fn-32-8-651,207.jp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861457" y="3494314"/>
                  <a:ext cx="1219200" cy="960155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2330792" y="4462790"/>
                  <a:ext cx="2600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1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 rot="16200000">
                  <a:off x="1502398" y="3854735"/>
                  <a:ext cx="43794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" name="Group 123"/>
              <p:cNvGrpSpPr/>
              <p:nvPr/>
            </p:nvGrpSpPr>
            <p:grpSpPr>
              <a:xfrm>
                <a:off x="2612571" y="4953000"/>
                <a:ext cx="1502229" cy="1230086"/>
                <a:chOff x="2612571" y="4953000"/>
                <a:chExt cx="1502229" cy="1230086"/>
              </a:xfrm>
            </p:grpSpPr>
            <p:pic>
              <p:nvPicPr>
                <p:cNvPr id="36" name="Picture 23" descr="C:\Users\Ahmad\Documents\Trajectories and Ontologies\Presentations\Shape Context\log-polar\Fn-32-9-651,211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95600" y="4953000"/>
                  <a:ext cx="1219200" cy="960155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3352800" y="5921476"/>
                  <a:ext cx="2600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1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 rot="16200000">
                  <a:off x="2524406" y="5313421"/>
                  <a:ext cx="43794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Isosceles Triangle 16"/>
              <p:cNvSpPr/>
              <p:nvPr/>
            </p:nvSpPr>
            <p:spPr>
              <a:xfrm rot="16200000">
                <a:off x="4648203" y="3581399"/>
                <a:ext cx="990600" cy="838201"/>
              </a:xfrm>
              <a:prstGeom prst="triangle">
                <a:avLst>
                  <a:gd name="adj" fmla="val 90392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13064414">
                <a:off x="4828995" y="2505538"/>
                <a:ext cx="1555776" cy="1375491"/>
              </a:xfrm>
              <a:prstGeom prst="triangle">
                <a:avLst>
                  <a:gd name="adj" fmla="val 80061"/>
                </a:avLst>
              </a:prstGeom>
              <a:solidFill>
                <a:schemeClr val="accent6">
                  <a:lumMod val="75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28"/>
              <p:cNvGrpSpPr/>
              <p:nvPr/>
            </p:nvGrpSpPr>
            <p:grpSpPr>
              <a:xfrm>
                <a:off x="4296382" y="4953000"/>
                <a:ext cx="1492002" cy="1246762"/>
                <a:chOff x="4296382" y="4953000"/>
                <a:chExt cx="1492002" cy="1246762"/>
              </a:xfrm>
            </p:grpSpPr>
            <p:pic>
              <p:nvPicPr>
                <p:cNvPr id="33" name="Picture 26" descr="C:\Users\Ahmad\Documents\Trajectories and Ontologies\Presentations\Shape Context\log-polar\Fn-34-22-657,213.jp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4572000" y="4953000"/>
                  <a:ext cx="1216384" cy="960155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5036611" y="5938152"/>
                  <a:ext cx="2600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1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 rot="16200000">
                  <a:off x="4208217" y="5330097"/>
                  <a:ext cx="43794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" name="Group 131"/>
              <p:cNvGrpSpPr/>
              <p:nvPr/>
            </p:nvGrpSpPr>
            <p:grpSpPr>
              <a:xfrm>
                <a:off x="5288695" y="3505200"/>
                <a:ext cx="1493105" cy="1224064"/>
                <a:chOff x="5288695" y="3505200"/>
                <a:chExt cx="1493105" cy="1224064"/>
              </a:xfrm>
            </p:grpSpPr>
            <p:pic>
              <p:nvPicPr>
                <p:cNvPr id="30" name="Picture 27" descr="C:\Users\Ahmad\Documents\Trajectories and Ontologies\Presentations\Shape Context\log-polar\Fn-34-23-659,209.jp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562600" y="3505200"/>
                  <a:ext cx="1219200" cy="960155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6028924" y="4467654"/>
                  <a:ext cx="2600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1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 rot="16200000">
                  <a:off x="5200530" y="3859599"/>
                  <a:ext cx="43794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1" name="Group 134"/>
              <p:cNvGrpSpPr/>
              <p:nvPr/>
            </p:nvGrpSpPr>
            <p:grpSpPr>
              <a:xfrm>
                <a:off x="5105400" y="2164045"/>
                <a:ext cx="1524000" cy="1232185"/>
                <a:chOff x="5105400" y="2164045"/>
                <a:chExt cx="1524000" cy="1232185"/>
              </a:xfrm>
            </p:grpSpPr>
            <p:pic>
              <p:nvPicPr>
                <p:cNvPr id="27" name="Picture 28" descr="C:\Users\Ahmad\Documents\Trajectories and Ontologies\Presentations\Shape Context\log-polar\Fn-34-24-661,205.jp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5410200" y="2164045"/>
                  <a:ext cx="1219200" cy="960155"/>
                </a:xfrm>
                <a:prstGeom prst="rect">
                  <a:avLst/>
                </a:prstGeom>
                <a:noFill/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5845629" y="3134620"/>
                  <a:ext cx="2600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100" dirty="0" smtClean="0">
                      <a:solidFill>
                        <a:schemeClr val="bg1"/>
                      </a:solidFill>
                    </a:rPr>
                    <a:t>θ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 rot="16200000">
                  <a:off x="5017235" y="2526565"/>
                  <a:ext cx="43794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log r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7239000" y="5819001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P1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18" descr="C:\Users\Ahmad\Documents\Trajectories and Ontologies\Presentations\Shape Context\log-polar\Fn+1-31-12-659,208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582364" y="4038600"/>
                <a:ext cx="1150349" cy="906054"/>
              </a:xfrm>
              <a:prstGeom prst="rect">
                <a:avLst/>
              </a:prstGeom>
              <a:noFill/>
              <a:ln w="22225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24" name="Picture 19" descr="C:\Users\Ahmad\Documents\Trajectories and Ontologies\Presentations\Shape Context\log-polar\Fn+1-31-8-651,208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582365" y="5181600"/>
                <a:ext cx="1167950" cy="914399"/>
              </a:xfrm>
              <a:prstGeom prst="rect">
                <a:avLst/>
              </a:prstGeom>
              <a:noFill/>
              <a:ln w="22225">
                <a:solidFill>
                  <a:schemeClr val="accent2">
                    <a:lumMod val="75000"/>
                  </a:schemeClr>
                </a:solidFill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239000" y="4662999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P2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447800" y="4969728"/>
                <a:ext cx="99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Showing closest 6 matches</a:t>
                </a:r>
                <a:endParaRPr lang="en-US" sz="1600" b="1" i="1" baseline="-25000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8629618" y="8225266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F</a:t>
              </a:r>
              <a:r>
                <a:rPr lang="en-US" sz="2000" baseline="-25000" dirty="0" smtClean="0">
                  <a:solidFill>
                    <a:schemeClr val="bg1">
                      <a:lumMod val="65000"/>
                    </a:schemeClr>
                  </a:solidFill>
                </a:rPr>
                <a:t>n</a:t>
              </a:r>
              <a:endParaRPr lang="en-US" sz="20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45" name="Curved Connector 44"/>
          <p:cNvCxnSpPr/>
          <p:nvPr/>
        </p:nvCxnSpPr>
        <p:spPr>
          <a:xfrm rot="10800000">
            <a:off x="3042092" y="3974391"/>
            <a:ext cx="4501708" cy="1664408"/>
          </a:xfrm>
          <a:prstGeom prst="curvedConnector3">
            <a:avLst>
              <a:gd name="adj1" fmla="val 64465"/>
            </a:avLst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rot="10800000">
            <a:off x="6743236" y="3989451"/>
            <a:ext cx="800564" cy="506349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19800" y="48884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Matches!!</a:t>
            </a:r>
            <a:endParaRPr lang="en-US" b="1" i="1" baseline="-25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571500" y="304800"/>
            <a:ext cx="8001000" cy="609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800" dirty="0" smtClean="0"/>
              <a:t>How </a:t>
            </a:r>
            <a:r>
              <a:rPr lang="en-US" sz="2800" i="1" dirty="0" smtClean="0"/>
              <a:t>Shape Context </a:t>
            </a:r>
            <a:r>
              <a:rPr lang="en-US" sz="2800" dirty="0" smtClean="0"/>
              <a:t>is used to keep merged objects separate?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48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14400" y="914400"/>
            <a:ext cx="7305675" cy="5486400"/>
            <a:chOff x="914400" y="877669"/>
            <a:chExt cx="7305675" cy="5486400"/>
          </a:xfrm>
        </p:grpSpPr>
        <p:pic>
          <p:nvPicPr>
            <p:cNvPr id="5" name="Picture 2" descr="C:\Users\Ahmad\Documents\Trajectories and Ontologies\Presentations\Shape Context\Fn-quiver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877669"/>
              <a:ext cx="7305675" cy="548640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1075468" y="583528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F</a:t>
              </a:r>
              <a:r>
                <a:rPr lang="en-US" sz="2000" baseline="-25000" dirty="0" smtClean="0">
                  <a:solidFill>
                    <a:schemeClr val="bg1">
                      <a:lumMod val="65000"/>
                    </a:schemeClr>
                  </a:solidFill>
                </a:rPr>
                <a:t>n</a:t>
              </a:r>
              <a:endParaRPr lang="en-US" sz="20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90800" y="4724400"/>
              <a:ext cx="40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The results can be seen through quivers</a:t>
              </a:r>
              <a:endParaRPr lang="en-US" i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2200" y="1258669"/>
              <a:ext cx="441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All points in F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n+1</a:t>
              </a:r>
              <a:r>
                <a:rPr lang="en-US" dirty="0" smtClean="0">
                  <a:solidFill>
                    <a:schemeClr val="bg1"/>
                  </a:solidFill>
                </a:rPr>
                <a:t> get associated to points in </a:t>
              </a:r>
              <a:r>
                <a:rPr lang="en-US" dirty="0" err="1" smtClean="0">
                  <a:solidFill>
                    <a:schemeClr val="bg1"/>
                  </a:solidFill>
                </a:rPr>
                <a:t>F</a:t>
              </a:r>
              <a:r>
                <a:rPr lang="en-US" baseline="-25000" dirty="0" err="1" smtClean="0">
                  <a:solidFill>
                    <a:schemeClr val="bg1"/>
                  </a:solidFill>
                </a:rPr>
                <a:t>n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1500" y="304800"/>
            <a:ext cx="8001000" cy="609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800" dirty="0" smtClean="0"/>
              <a:t>How </a:t>
            </a:r>
            <a:r>
              <a:rPr lang="en-US" sz="2800" i="1" dirty="0" smtClean="0"/>
              <a:t>Shape Context </a:t>
            </a:r>
            <a:r>
              <a:rPr lang="en-US" sz="2800" dirty="0" smtClean="0"/>
              <a:t>is used to keep merged objects separate?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49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Myosin Proteins</a:t>
            </a:r>
            <a:endParaRPr lang="en-US" b="1" dirty="0"/>
          </a:p>
        </p:txBody>
      </p:sp>
      <p:pic>
        <p:nvPicPr>
          <p:cNvPr id="8" name="myosin_moto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4724400" y="1695450"/>
            <a:ext cx="4419600" cy="3790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0400" y="2145268"/>
            <a:ext cx="141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Myosin head</a:t>
            </a:r>
            <a:endParaRPr lang="en-US" b="1" dirty="0"/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4616878" y="2329934"/>
            <a:ext cx="3307922" cy="424934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1" idx="3"/>
          </p:cNvCxnSpPr>
          <p:nvPr/>
        </p:nvCxnSpPr>
        <p:spPr>
          <a:xfrm>
            <a:off x="4586420" y="2939534"/>
            <a:ext cx="3871780" cy="184666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00400" y="2754868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Myosin neck</a:t>
            </a:r>
            <a:endParaRPr lang="en-US" b="1" dirty="0"/>
          </a:p>
        </p:txBody>
      </p:sp>
      <p:cxnSp>
        <p:nvCxnSpPr>
          <p:cNvPr id="23" name="Straight Arrow Connector 22"/>
          <p:cNvCxnSpPr>
            <a:stCxn id="25" idx="3"/>
          </p:cNvCxnSpPr>
          <p:nvPr/>
        </p:nvCxnSpPr>
        <p:spPr>
          <a:xfrm>
            <a:off x="4594439" y="1708666"/>
            <a:ext cx="2616258" cy="621268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1524000"/>
            <a:ext cx="93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F-Actin</a:t>
            </a:r>
            <a:endParaRPr lang="en-US" b="1" dirty="0"/>
          </a:p>
        </p:txBody>
      </p:sp>
      <p:sp>
        <p:nvSpPr>
          <p:cNvPr id="26" name="Left Brace 25"/>
          <p:cNvSpPr/>
          <p:nvPr/>
        </p:nvSpPr>
        <p:spPr>
          <a:xfrm>
            <a:off x="2895600" y="2145268"/>
            <a:ext cx="304800" cy="978932"/>
          </a:xfrm>
          <a:prstGeom prst="leftBrac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09601" y="2133600"/>
            <a:ext cx="2362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Lever arm</a:t>
            </a:r>
            <a:r>
              <a:rPr lang="en-US" sz="2000" b="1" dirty="0" smtClean="0"/>
              <a:t> of Myosin responsible for </a:t>
            </a:r>
            <a:r>
              <a:rPr lang="en-US" sz="2000" b="1" u="sng" dirty="0" smtClean="0">
                <a:solidFill>
                  <a:schemeClr val="tx2">
                    <a:lumMod val="75000"/>
                  </a:schemeClr>
                </a:solidFill>
              </a:rPr>
              <a:t>Power Stroke</a:t>
            </a:r>
            <a:endParaRPr lang="en-US" sz="20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8600" y="6477000"/>
            <a:ext cx="876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457200">
              <a:spcAft>
                <a:spcPts val="300"/>
              </a:spcAft>
            </a:pPr>
            <a:r>
              <a:rPr lang="en-US" sz="1400" dirty="0">
                <a:cs typeface="Arial" pitchFamily="34" charset="0"/>
              </a:rPr>
              <a:t>Animation </a:t>
            </a:r>
            <a:r>
              <a:rPr lang="en-US" sz="1400" dirty="0" smtClean="0">
                <a:cs typeface="Arial" pitchFamily="34" charset="0"/>
              </a:rPr>
              <a:t>used with </a:t>
            </a:r>
            <a:r>
              <a:rPr lang="en-US" sz="1400" dirty="0">
                <a:cs typeface="Arial" pitchFamily="34" charset="0"/>
              </a:rPr>
              <a:t>permission from </a:t>
            </a:r>
            <a:r>
              <a:rPr lang="en-US" sz="1400" dirty="0" smtClean="0"/>
              <a:t>Charlotte Pratt   </a:t>
            </a:r>
            <a:r>
              <a:rPr lang="en-US" sz="1400" dirty="0" smtClean="0">
                <a:cs typeface="Arial" pitchFamily="34" charset="0"/>
              </a:rPr>
              <a:t>http://www.wiley.com/college/pratt/0471393878/student/ </a:t>
            </a:r>
          </a:p>
        </p:txBody>
      </p:sp>
      <p:sp>
        <p:nvSpPr>
          <p:cNvPr id="31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5</a:t>
            </a:fld>
            <a:endParaRPr lang="en-US" sz="1600"/>
          </a:p>
        </p:txBody>
      </p:sp>
      <p:pic>
        <p:nvPicPr>
          <p:cNvPr id="39" name="Picture 5" descr="myosinmotil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361319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96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14400" y="923925"/>
            <a:ext cx="7305675" cy="5476875"/>
            <a:chOff x="914400" y="923925"/>
            <a:chExt cx="7305675" cy="5476875"/>
          </a:xfrm>
        </p:grpSpPr>
        <p:pic>
          <p:nvPicPr>
            <p:cNvPr id="5" name="Picture 3" descr="C:\Users\Ahmad\Documents\Trajectories and Ontologies\Presentations\Shape Context\Answer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923925"/>
              <a:ext cx="7305675" cy="5476875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1075468" y="5869960"/>
              <a:ext cx="5645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F</a:t>
              </a:r>
              <a:r>
                <a:rPr lang="en-US" sz="2000" baseline="-25000" dirty="0" smtClean="0">
                  <a:solidFill>
                    <a:schemeClr val="bg1">
                      <a:lumMod val="65000"/>
                    </a:schemeClr>
                  </a:solidFill>
                </a:rPr>
                <a:t>n+1</a:t>
              </a:r>
              <a:endParaRPr lang="en-US" sz="20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33800" y="16002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The final Result!</a:t>
              </a:r>
              <a:endParaRPr lang="en-US" i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500" y="304800"/>
            <a:ext cx="8001000" cy="609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800" dirty="0" smtClean="0"/>
              <a:t>How </a:t>
            </a:r>
            <a:r>
              <a:rPr lang="en-US" sz="2800" i="1" dirty="0" smtClean="0"/>
              <a:t>Shape Context </a:t>
            </a:r>
            <a:r>
              <a:rPr lang="en-US" sz="2800" dirty="0" smtClean="0"/>
              <a:t>is used to keep merged objects separate?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50</a:t>
            </a:fld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0" y="1120914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By repeating this process over time, while the objects are merged, we can keep merged objects separate.</a:t>
            </a:r>
            <a:endParaRPr lang="en-US" sz="2000" i="1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51</a:t>
            </a:fld>
            <a:endParaRPr lang="en-US" sz="1600" dirty="0"/>
          </a:p>
        </p:txBody>
      </p:sp>
      <p:pic>
        <p:nvPicPr>
          <p:cNvPr id="5" name="ShapeContex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9714" t="47191"/>
          <a:stretch/>
        </p:blipFill>
        <p:spPr>
          <a:xfrm>
            <a:off x="1353530" y="1828800"/>
            <a:ext cx="6495070" cy="426719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/>
              <a:t>Method 2:  </a:t>
            </a:r>
            <a:r>
              <a:rPr lang="en-US" sz="4000" b="1" i="1" dirty="0" smtClean="0"/>
              <a:t>Shape Contexts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7613" y="6320135"/>
            <a:ext cx="2534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Link to </a:t>
            </a:r>
            <a:r>
              <a:rPr lang="en-US" sz="2400" b="1" dirty="0" smtClean="0">
                <a:hlinkClick r:id="rId6" action="ppaction://hlinkfile"/>
              </a:rPr>
              <a:t>failure case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4850" y="1030069"/>
            <a:ext cx="773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Results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on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Actin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and Myosin (proteins) interactions in an illuminated microscopic assay. Object merge/split disambiguation done through Shape Contexts</a:t>
            </a:r>
            <a:endParaRPr lang="en-US" i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52</a:t>
            </a:fld>
            <a:endParaRPr lang="en-US" sz="1600" dirty="0"/>
          </a:p>
        </p:txBody>
      </p:sp>
      <p:pic>
        <p:nvPicPr>
          <p:cNvPr id="3" name="05030701_1-113_region_track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828800"/>
            <a:ext cx="6096000" cy="4572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/>
              <a:t>Method 2:  </a:t>
            </a:r>
            <a:r>
              <a:rPr lang="en-US" sz="4000" b="1" i="1" dirty="0" smtClean="0"/>
              <a:t>Shape Contexts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 descr="C:\Users\Ahmad\Documents\Trajectories and Ontologies\Presentations\actin occlusion pics\spline_est_bg_black.tif"/>
          <p:cNvPicPr>
            <a:picLocks noChangeAspect="1" noChangeArrowheads="1"/>
          </p:cNvPicPr>
          <p:nvPr/>
        </p:nvPicPr>
        <p:blipFill>
          <a:blip r:embed="rId3" cstate="print"/>
          <a:srcRect l="20973" t="8426" r="14270" b="23489"/>
          <a:stretch>
            <a:fillRect/>
          </a:stretch>
        </p:blipFill>
        <p:spPr bwMode="auto">
          <a:xfrm>
            <a:off x="2011069" y="2818388"/>
            <a:ext cx="1371600" cy="12212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3717338" y="2209800"/>
            <a:ext cx="1252124" cy="2438400"/>
            <a:chOff x="3505200" y="2438563"/>
            <a:chExt cx="1252124" cy="2438400"/>
          </a:xfrm>
        </p:grpSpPr>
        <p:pic>
          <p:nvPicPr>
            <p:cNvPr id="34821" name="Picture 5" descr="C:\Users\Ahmad\Documents\Trajectories and Ontologies\Presentations\actin occlusion pics\occl_area_obj_silhouette.tif"/>
            <p:cNvPicPr>
              <a:picLocks noChangeAspect="1" noChangeArrowheads="1"/>
            </p:cNvPicPr>
            <p:nvPr/>
          </p:nvPicPr>
          <p:blipFill>
            <a:blip r:embed="rId4" cstate="print"/>
            <a:srcRect l="20973" t="8426" r="14270" b="23489"/>
            <a:stretch>
              <a:fillRect/>
            </a:stretch>
          </p:blipFill>
          <p:spPr bwMode="auto">
            <a:xfrm>
              <a:off x="3505200" y="2438563"/>
              <a:ext cx="1142270" cy="1017044"/>
            </a:xfrm>
            <a:prstGeom prst="rect">
              <a:avLst/>
            </a:prstGeom>
            <a:noFill/>
          </p:spPr>
        </p:pic>
        <p:pic>
          <p:nvPicPr>
            <p:cNvPr id="34822" name="Picture 6" descr="C:\Users\Ahmad\Documents\Trajectories and Ontologies\Presentations\actin occlusion pics\occl_area_guide_skels_smoothed.tif"/>
            <p:cNvPicPr>
              <a:picLocks noChangeAspect="1" noChangeArrowheads="1"/>
            </p:cNvPicPr>
            <p:nvPr/>
          </p:nvPicPr>
          <p:blipFill>
            <a:blip r:embed="rId5" cstate="print"/>
            <a:srcRect l="20973" t="8426" r="14270" b="23489"/>
            <a:stretch>
              <a:fillRect/>
            </a:stretch>
          </p:blipFill>
          <p:spPr bwMode="auto">
            <a:xfrm>
              <a:off x="3617784" y="3862349"/>
              <a:ext cx="1139540" cy="1014614"/>
            </a:xfrm>
            <a:prstGeom prst="rect">
              <a:avLst/>
            </a:prstGeom>
            <a:noFill/>
          </p:spPr>
        </p:pic>
      </p:grpSp>
      <p:grpSp>
        <p:nvGrpSpPr>
          <p:cNvPr id="22" name="Group 21"/>
          <p:cNvGrpSpPr/>
          <p:nvPr/>
        </p:nvGrpSpPr>
        <p:grpSpPr>
          <a:xfrm>
            <a:off x="5304131" y="2819400"/>
            <a:ext cx="1371600" cy="1219200"/>
            <a:chOff x="838200" y="4144108"/>
            <a:chExt cx="2819400" cy="2385646"/>
          </a:xfrm>
        </p:grpSpPr>
        <p:sp>
          <p:nvSpPr>
            <p:cNvPr id="21" name="Rectangle 20"/>
            <p:cNvSpPr/>
            <p:nvPr/>
          </p:nvSpPr>
          <p:spPr>
            <a:xfrm>
              <a:off x="838200" y="4144108"/>
              <a:ext cx="2819400" cy="2385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827" name="Picture 11" descr="C:\Users\Ahmad\Documents\Trajectories and Ontologies\Presentations\actin occlusion pics\splines_clrd_adjusted_before_extension.ti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04900" y="4384431"/>
              <a:ext cx="2286000" cy="1905000"/>
            </a:xfrm>
            <a:prstGeom prst="rect">
              <a:avLst/>
            </a:prstGeom>
            <a:noFill/>
          </p:spPr>
        </p:pic>
      </p:grpSp>
      <p:grpSp>
        <p:nvGrpSpPr>
          <p:cNvPr id="26" name="Group 25"/>
          <p:cNvGrpSpPr/>
          <p:nvPr/>
        </p:nvGrpSpPr>
        <p:grpSpPr>
          <a:xfrm>
            <a:off x="7010400" y="2057400"/>
            <a:ext cx="1905000" cy="2743200"/>
            <a:chOff x="6858000" y="2438400"/>
            <a:chExt cx="1905000" cy="2743200"/>
          </a:xfrm>
        </p:grpSpPr>
        <p:grpSp>
          <p:nvGrpSpPr>
            <p:cNvPr id="18" name="Group 17"/>
            <p:cNvGrpSpPr/>
            <p:nvPr/>
          </p:nvGrpSpPr>
          <p:grpSpPr>
            <a:xfrm>
              <a:off x="6858000" y="2438400"/>
              <a:ext cx="1447800" cy="1225061"/>
              <a:chOff x="2819400" y="4472354"/>
              <a:chExt cx="2819400" cy="238564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819400" y="4472354"/>
                <a:ext cx="2819400" cy="23856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4826" name="Picture 10" descr="C:\Users\Ahmad\Documents\Trajectories and Ontologies\Presentations\actin occlusion pics\segmented_feature_2.tif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86100" y="4712677"/>
                <a:ext cx="2286000" cy="1905000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7315200" y="3042139"/>
              <a:ext cx="1447800" cy="1225061"/>
              <a:chOff x="-296778" y="3874786"/>
              <a:chExt cx="2819401" cy="2385646"/>
            </a:xfrm>
            <a:effectLst>
              <a:outerShdw blurRad="50800" dist="38100" dir="13500000" sx="102000" sy="102000" algn="br" rotWithShape="0">
                <a:schemeClr val="bg1">
                  <a:alpha val="19000"/>
                </a:schemeClr>
              </a:outerShdw>
            </a:effectLst>
          </p:grpSpPr>
          <p:sp>
            <p:nvSpPr>
              <p:cNvPr id="16" name="Rectangle 15"/>
              <p:cNvSpPr/>
              <p:nvPr/>
            </p:nvSpPr>
            <p:spPr>
              <a:xfrm>
                <a:off x="-296778" y="3874786"/>
                <a:ext cx="2819401" cy="23856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4824" name="Picture 8" descr="C:\Users\Ahmad\Documents\Trajectories and Ontologies\Presentations\actin occlusion pics\segmented_feature_3.tif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-30078" y="4115109"/>
                <a:ext cx="2286001" cy="1905000"/>
              </a:xfrm>
              <a:prstGeom prst="rect">
                <a:avLst/>
              </a:prstGeom>
              <a:noFill/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934200" y="3956539"/>
              <a:ext cx="1447800" cy="1225061"/>
              <a:chOff x="4876800" y="4038600"/>
              <a:chExt cx="2819400" cy="2385646"/>
            </a:xfrm>
            <a:effectLst>
              <a:outerShdw blurRad="50800" dist="38100" dir="18900000" sx="102000" sy="102000" algn="bl" rotWithShape="0">
                <a:schemeClr val="bg1">
                  <a:alpha val="20000"/>
                </a:schemeClr>
              </a:outerShdw>
            </a:effectLst>
          </p:grpSpPr>
          <p:sp>
            <p:nvSpPr>
              <p:cNvPr id="19" name="Rectangle 18"/>
              <p:cNvSpPr/>
              <p:nvPr/>
            </p:nvSpPr>
            <p:spPr>
              <a:xfrm>
                <a:off x="4876800" y="4038600"/>
                <a:ext cx="2819400" cy="23856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4825" name="Picture 9" descr="C:\Users\Ahmad\Documents\Trajectories and Ontologies\Presentations\actin occlusion pics\segmented_feature_1.tif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143500" y="4278923"/>
                <a:ext cx="2286000" cy="1905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228600" y="2315308"/>
            <a:ext cx="1447800" cy="2227385"/>
            <a:chOff x="228600" y="2667000"/>
            <a:chExt cx="1447800" cy="2227385"/>
          </a:xfrm>
        </p:grpSpPr>
        <p:grpSp>
          <p:nvGrpSpPr>
            <p:cNvPr id="34" name="Group 33"/>
            <p:cNvGrpSpPr/>
            <p:nvPr/>
          </p:nvGrpSpPr>
          <p:grpSpPr>
            <a:xfrm>
              <a:off x="304800" y="3733800"/>
              <a:ext cx="1371600" cy="1160585"/>
              <a:chOff x="1066800" y="4091353"/>
              <a:chExt cx="2819400" cy="2385646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066800" y="4091353"/>
                <a:ext cx="2819400" cy="23856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828" name="Picture 12" descr="C:\Users\Ahmad\Documents\Trajectories and Ontologies\Presentations\actin occlusion pics\conn_comp_label.tif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333500" y="4331676"/>
                <a:ext cx="2286000" cy="1905000"/>
              </a:xfrm>
              <a:prstGeom prst="rect">
                <a:avLst/>
              </a:prstGeom>
              <a:noFill/>
            </p:spPr>
          </p:pic>
        </p:grpSp>
        <p:pic>
          <p:nvPicPr>
            <p:cNvPr id="34818" name="Picture 2" descr="C:\Users\Ahmad\Documents\Trajectories and Ontologies\Presentations\actin occlusion pics\smoothed_frame_thresh_outline.tif"/>
            <p:cNvPicPr>
              <a:picLocks noChangeAspect="1" noChangeArrowheads="1"/>
            </p:cNvPicPr>
            <p:nvPr/>
          </p:nvPicPr>
          <p:blipFill>
            <a:blip r:embed="rId11" cstate="print"/>
            <a:srcRect l="20983" t="8466" r="14152" b="23449"/>
            <a:stretch>
              <a:fillRect/>
            </a:stretch>
          </p:blipFill>
          <p:spPr bwMode="auto">
            <a:xfrm>
              <a:off x="228600" y="2667000"/>
              <a:ext cx="1295400" cy="1151467"/>
            </a:xfrm>
            <a:prstGeom prst="rect">
              <a:avLst/>
            </a:prstGeom>
            <a:noFill/>
          </p:spPr>
        </p:pic>
      </p:grpSp>
      <p:sp>
        <p:nvSpPr>
          <p:cNvPr id="37" name="TextBox 342"/>
          <p:cNvSpPr txBox="1">
            <a:spLocks noChangeArrowheads="1"/>
          </p:cNvSpPr>
          <p:nvPr/>
        </p:nvSpPr>
        <p:spPr bwMode="auto">
          <a:xfrm>
            <a:off x="637463" y="1676400"/>
            <a:ext cx="6579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(Step 1)</a:t>
            </a:r>
          </a:p>
        </p:txBody>
      </p:sp>
      <p:sp>
        <p:nvSpPr>
          <p:cNvPr id="38" name="TextBox 342"/>
          <p:cNvSpPr txBox="1">
            <a:spLocks noChangeArrowheads="1"/>
          </p:cNvSpPr>
          <p:nvPr/>
        </p:nvSpPr>
        <p:spPr bwMode="auto">
          <a:xfrm>
            <a:off x="2401389" y="1676400"/>
            <a:ext cx="6579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(Step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2)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1738350" y="2057400"/>
            <a:ext cx="228600" cy="3847011"/>
            <a:chOff x="1738350" y="2286000"/>
            <a:chExt cx="228600" cy="3847011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738350" y="3581400"/>
              <a:ext cx="2286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1295400" y="2819400"/>
              <a:ext cx="1066800" cy="0"/>
            </a:xfrm>
            <a:prstGeom prst="line">
              <a:avLst/>
            </a:prstGeom>
            <a:ln w="19050">
              <a:solidFill>
                <a:schemeClr val="bg1">
                  <a:lumMod val="85000"/>
                  <a:alpha val="78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9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1828800" y="3810000"/>
              <a:ext cx="23850" cy="2323011"/>
            </a:xfrm>
            <a:prstGeom prst="line">
              <a:avLst/>
            </a:prstGeom>
            <a:ln w="19050">
              <a:solidFill>
                <a:schemeClr val="bg1">
                  <a:lumMod val="85000"/>
                  <a:alpha val="78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9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457700" y="2057400"/>
            <a:ext cx="228600" cy="3847011"/>
            <a:chOff x="3457700" y="2286000"/>
            <a:chExt cx="228600" cy="3847011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3457700" y="3581400"/>
              <a:ext cx="2286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 flipH="1" flipV="1">
              <a:off x="3000500" y="2819400"/>
              <a:ext cx="1066800" cy="0"/>
            </a:xfrm>
            <a:prstGeom prst="line">
              <a:avLst/>
            </a:prstGeom>
            <a:ln w="19050">
              <a:solidFill>
                <a:schemeClr val="bg1">
                  <a:lumMod val="85000"/>
                  <a:alpha val="78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9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533900" y="3810000"/>
              <a:ext cx="0" cy="2323011"/>
            </a:xfrm>
            <a:prstGeom prst="line">
              <a:avLst/>
            </a:prstGeom>
            <a:ln w="19050">
              <a:solidFill>
                <a:schemeClr val="bg1">
                  <a:lumMod val="85000"/>
                  <a:alpha val="78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9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Down Arrow 51"/>
          <p:cNvSpPr/>
          <p:nvPr/>
        </p:nvSpPr>
        <p:spPr>
          <a:xfrm>
            <a:off x="4191000" y="3352800"/>
            <a:ext cx="304800" cy="15240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342"/>
          <p:cNvSpPr txBox="1">
            <a:spLocks noChangeArrowheads="1"/>
          </p:cNvSpPr>
          <p:nvPr/>
        </p:nvSpPr>
        <p:spPr bwMode="auto">
          <a:xfrm>
            <a:off x="4038600" y="1676400"/>
            <a:ext cx="6579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(Step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3)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59380" y="220980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67344" y="365462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017325" y="2057400"/>
            <a:ext cx="228600" cy="3847011"/>
            <a:chOff x="5017325" y="2286000"/>
            <a:chExt cx="228600" cy="3847011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5017325" y="3581400"/>
              <a:ext cx="2286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 flipH="1" flipV="1">
              <a:off x="4560125" y="2819400"/>
              <a:ext cx="1066800" cy="0"/>
            </a:xfrm>
            <a:prstGeom prst="line">
              <a:avLst/>
            </a:prstGeom>
            <a:ln w="19050">
              <a:solidFill>
                <a:schemeClr val="bg1">
                  <a:lumMod val="85000"/>
                  <a:alpha val="78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9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5093525" y="3810000"/>
              <a:ext cx="38100" cy="2323011"/>
            </a:xfrm>
            <a:prstGeom prst="line">
              <a:avLst/>
            </a:prstGeom>
            <a:ln w="19050">
              <a:solidFill>
                <a:schemeClr val="bg1">
                  <a:lumMod val="85000"/>
                  <a:alpha val="78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9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342"/>
          <p:cNvSpPr txBox="1">
            <a:spLocks noChangeArrowheads="1"/>
          </p:cNvSpPr>
          <p:nvPr/>
        </p:nvSpPr>
        <p:spPr bwMode="auto">
          <a:xfrm>
            <a:off x="5638800" y="1676400"/>
            <a:ext cx="6579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(Step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4)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741225" y="2057400"/>
            <a:ext cx="228600" cy="3847011"/>
            <a:chOff x="6741225" y="2374075"/>
            <a:chExt cx="228600" cy="3847011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6741225" y="3669475"/>
              <a:ext cx="2286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 flipH="1" flipV="1">
              <a:off x="6284025" y="2907475"/>
              <a:ext cx="1066800" cy="0"/>
            </a:xfrm>
            <a:prstGeom prst="line">
              <a:avLst/>
            </a:prstGeom>
            <a:ln w="19050">
              <a:solidFill>
                <a:schemeClr val="bg1">
                  <a:lumMod val="85000"/>
                  <a:alpha val="78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9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6817425" y="3898075"/>
              <a:ext cx="38100" cy="2323011"/>
            </a:xfrm>
            <a:prstGeom prst="line">
              <a:avLst/>
            </a:prstGeom>
            <a:ln w="19050">
              <a:solidFill>
                <a:schemeClr val="bg1">
                  <a:lumMod val="85000"/>
                  <a:alpha val="78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9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342"/>
          <p:cNvSpPr txBox="1">
            <a:spLocks noChangeArrowheads="1"/>
          </p:cNvSpPr>
          <p:nvPr/>
        </p:nvSpPr>
        <p:spPr bwMode="auto">
          <a:xfrm>
            <a:off x="7543800" y="1676400"/>
            <a:ext cx="6579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(Step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5)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C699FC27-E67F-4AD6-AB2F-394F80171E50}" type="slidenum">
              <a:rPr lang="en-US" sz="1600" smtClean="0"/>
              <a:pPr/>
              <a:t>53</a:t>
            </a:fld>
            <a:endParaRPr lang="en-US" sz="1600" dirty="0"/>
          </a:p>
        </p:txBody>
      </p:sp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/>
              <a:t>Method 3:  </a:t>
            </a:r>
            <a:r>
              <a:rPr lang="en-US" sz="4000" b="1" i="1" dirty="0" smtClean="0"/>
              <a:t>Spline Segmentation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6978" y="4981081"/>
            <a:ext cx="143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Smooth</a:t>
            </a:r>
            <a:r>
              <a:rPr lang="en-US" dirty="0" smtClean="0"/>
              <a:t> and get </a:t>
            </a:r>
            <a:r>
              <a:rPr lang="en-US" b="1" dirty="0" smtClean="0"/>
              <a:t>labeled </a:t>
            </a:r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047703" y="4981081"/>
            <a:ext cx="143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Skeletonize </a:t>
            </a:r>
            <a:r>
              <a:rPr lang="en-US" dirty="0" smtClean="0"/>
              <a:t>and create </a:t>
            </a:r>
            <a:r>
              <a:rPr lang="en-US" b="1" dirty="0" smtClean="0"/>
              <a:t>Splines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658788" y="4981081"/>
            <a:ext cx="143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Synthesize skeletons</a:t>
            </a:r>
            <a:r>
              <a:rPr lang="en-US" dirty="0" smtClean="0"/>
              <a:t> at occlusions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312230" y="4981081"/>
            <a:ext cx="143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Extend</a:t>
            </a:r>
            <a:r>
              <a:rPr lang="en-US" dirty="0" smtClean="0"/>
              <a:t> the</a:t>
            </a:r>
            <a:r>
              <a:rPr lang="en-US" b="1" dirty="0" smtClean="0"/>
              <a:t> splines</a:t>
            </a:r>
            <a:r>
              <a:rPr lang="en-US" dirty="0" smtClean="0"/>
              <a:t> to  occlusions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177051" y="4981081"/>
            <a:ext cx="143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Generate</a:t>
            </a:r>
            <a:r>
              <a:rPr lang="en-US" dirty="0" smtClean="0"/>
              <a:t> possible Actin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5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i="1" dirty="0" smtClean="0">
                <a:solidFill>
                  <a:schemeClr val="accent4">
                    <a:lumMod val="75000"/>
                  </a:schemeClr>
                </a:solidFill>
              </a:rPr>
              <a:t>key</a:t>
            </a:r>
            <a:r>
              <a:rPr lang="en-US" sz="3600" dirty="0" smtClean="0"/>
              <a:t> Ideas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a region of occlusion is essentially missing information</a:t>
            </a: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first connect Actins where we feel there is no occlusion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if the object model is good, some guesses can be made about the shape of the object behind the occlusion.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C699FC27-E67F-4AD6-AB2F-394F80171E50}" type="slidenum">
              <a:rPr lang="en-US" sz="1600" smtClean="0"/>
              <a:pPr/>
              <a:t>54</a:t>
            </a:fld>
            <a:endParaRPr lang="en-US" sz="16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52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4000" dirty="0" smtClean="0"/>
              <a:t>Method 3:  </a:t>
            </a:r>
            <a:r>
              <a:rPr lang="en-US" sz="4000" b="1" i="1" dirty="0" smtClean="0"/>
              <a:t>Spline Segmentation</a:t>
            </a:r>
          </a:p>
        </p:txBody>
      </p:sp>
    </p:spTree>
    <p:extLst>
      <p:ext uri="{BB962C8B-B14F-4D97-AF65-F5344CB8AC3E}">
        <p14:creationId xmlns:p14="http://schemas.microsoft.com/office/powerpoint/2010/main" val="412750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1524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Link to </a:t>
            </a:r>
            <a:r>
              <a:rPr lang="en-US" sz="3600" i="1" dirty="0" smtClean="0"/>
              <a:t>preliminary</a:t>
            </a:r>
            <a:r>
              <a:rPr lang="en-US" sz="3600" dirty="0" smtClean="0"/>
              <a:t> </a:t>
            </a:r>
            <a:r>
              <a:rPr lang="en-US" sz="3600" b="1" dirty="0" smtClean="0">
                <a:hlinkClick r:id="rId2" action="ppaction://hlinkfile"/>
              </a:rPr>
              <a:t>results</a:t>
            </a:r>
            <a:endParaRPr lang="en-US" sz="36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52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4000" dirty="0" smtClean="0"/>
              <a:t>Method 3:  </a:t>
            </a:r>
            <a:r>
              <a:rPr lang="en-US" sz="4000" b="1" i="1" dirty="0" smtClean="0"/>
              <a:t>Spline Segmentation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C699FC27-E67F-4AD6-AB2F-394F80171E50}" type="slidenum">
              <a:rPr lang="en-US" sz="1600" smtClean="0"/>
              <a:pPr/>
              <a:t>55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7998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7338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5200" dirty="0" smtClean="0"/>
              <a:t>Q?</a:t>
            </a:r>
          </a:p>
          <a:p>
            <a:pPr marL="0" indent="0" algn="ctr">
              <a:buNone/>
            </a:pPr>
            <a:r>
              <a:rPr lang="en-US" sz="8000" b="1" dirty="0" smtClean="0"/>
              <a:t>Thank you</a:t>
            </a:r>
            <a:endParaRPr lang="en-US" sz="80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Shape aware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Tracking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Bioimaging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C699FC27-E67F-4AD6-AB2F-394F80171E50}" type="slidenum">
              <a:rPr lang="en-US" sz="1600" smtClean="0"/>
              <a:pPr/>
              <a:t>56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9326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riented_Glid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400" y="3505200"/>
            <a:ext cx="4267200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Butt et al. 2010 – </a:t>
            </a:r>
            <a:r>
              <a:rPr lang="en-US" b="1" i="1" dirty="0" smtClean="0"/>
              <a:t>J. of Bio. Chemistry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525963"/>
          </a:xfrm>
        </p:spPr>
        <p:txBody>
          <a:bodyPr/>
          <a:lstStyle/>
          <a:p>
            <a:r>
              <a:rPr lang="en-US" dirty="0" smtClean="0"/>
              <a:t>Using an in-vitro setup, discovered:</a:t>
            </a:r>
          </a:p>
          <a:p>
            <a:pPr lvl="1"/>
            <a:r>
              <a:rPr lang="en-US" i="1" dirty="0" smtClean="0"/>
              <a:t>Orientation</a:t>
            </a:r>
            <a:r>
              <a:rPr lang="en-US" dirty="0" smtClean="0"/>
              <a:t> of F-actin dependent on </a:t>
            </a:r>
            <a:r>
              <a:rPr lang="en-US" u="sng" dirty="0" smtClean="0"/>
              <a:t>filament length</a:t>
            </a:r>
            <a:r>
              <a:rPr lang="en-US" dirty="0" smtClean="0"/>
              <a:t> and </a:t>
            </a:r>
            <a:r>
              <a:rPr lang="en-US" u="sng" dirty="0" smtClean="0"/>
              <a:t>density</a:t>
            </a:r>
          </a:p>
          <a:p>
            <a:pPr lvl="1"/>
            <a:r>
              <a:rPr lang="en-US" dirty="0" smtClean="0"/>
              <a:t>Densities close to mammalian cells gives oriented gliding</a:t>
            </a:r>
            <a:endParaRPr lang="en-US" dirty="0"/>
          </a:p>
        </p:txBody>
      </p:sp>
      <p:pic>
        <p:nvPicPr>
          <p:cNvPr id="6" name="Random_Gliding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3505200"/>
            <a:ext cx="4267200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4652" y="3505200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Random</a:t>
            </a:r>
            <a:r>
              <a:rPr lang="en-US" sz="2400" dirty="0" smtClean="0">
                <a:solidFill>
                  <a:schemeClr val="bg1"/>
                </a:solidFill>
              </a:rPr>
              <a:t> gliding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4496" y="3505200"/>
            <a:ext cx="218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Oriented</a:t>
            </a:r>
            <a:r>
              <a:rPr lang="en-US" sz="2400" dirty="0" smtClean="0">
                <a:solidFill>
                  <a:schemeClr val="bg1"/>
                </a:solidFill>
              </a:rPr>
              <a:t> gliding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6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5955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505200"/>
          </a:xfrm>
        </p:spPr>
        <p:txBody>
          <a:bodyPr>
            <a:normAutofit/>
          </a:bodyPr>
          <a:lstStyle/>
          <a:p>
            <a:pPr indent="-274320">
              <a:spcBef>
                <a:spcPts val="24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Cell </a:t>
            </a:r>
            <a:r>
              <a:rPr lang="en-US" sz="3600" b="1" i="1" dirty="0" smtClean="0">
                <a:solidFill>
                  <a:schemeClr val="bg1">
                    <a:lumMod val="65000"/>
                  </a:schemeClr>
                </a:solidFill>
              </a:rPr>
              <a:t>motility</a:t>
            </a:r>
          </a:p>
          <a:p>
            <a:pPr indent="-274320">
              <a:spcBef>
                <a:spcPts val="2400"/>
              </a:spcBef>
            </a:pPr>
            <a:r>
              <a:rPr lang="en-US" sz="3600" b="1" dirty="0" smtClean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Basic </a:t>
            </a:r>
            <a:r>
              <a:rPr lang="en-US" sz="3600" b="1" dirty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techniques in </a:t>
            </a:r>
            <a:r>
              <a:rPr lang="en-US" sz="3600" b="1" i="1" u="sng" dirty="0" smtClean="0">
                <a:solidFill>
                  <a:srgbClr xmlns:mc="http://schemas.openxmlformats.org/markup-compatibility/2006" xmlns:a14="http://schemas.microsoft.com/office/drawing/2010/main" val="0070C0" mc:Ignorable=""/>
                </a:solidFill>
              </a:rPr>
              <a:t>Tracking</a:t>
            </a:r>
          </a:p>
          <a:p>
            <a:pPr indent="-274320">
              <a:spcBef>
                <a:spcPts val="2400"/>
              </a:spcBef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Solving for </a:t>
            </a:r>
            <a:r>
              <a:rPr lang="en-US" sz="3600" b="1" i="1" dirty="0" smtClean="0">
                <a:solidFill>
                  <a:schemeClr val="bg1">
                    <a:lumMod val="65000"/>
                  </a:schemeClr>
                </a:solidFill>
              </a:rPr>
              <a:t>Occlusion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 in Actin-Myosin motility tracking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Shape aware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Tracking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Bioimaging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7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625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876800" y="2744787"/>
            <a:ext cx="3429000" cy="2743200"/>
            <a:chOff x="4876800" y="2667000"/>
            <a:chExt cx="3429000" cy="2743200"/>
          </a:xfrm>
        </p:grpSpPr>
        <p:pic>
          <p:nvPicPr>
            <p:cNvPr id="20" name="Picture 2" descr="C:\Users\Ahmad\Documents\Trajectories and Ontologies\MATLAB\backgroundDIfference\mahalanobis_0600.tif"/>
            <p:cNvPicPr>
              <a:picLocks noChangeAspect="1" noChangeArrowheads="1"/>
            </p:cNvPicPr>
            <p:nvPr/>
          </p:nvPicPr>
          <p:blipFill>
            <a:blip r:embed="rId3" cstate="print"/>
            <a:srcRect r="6250"/>
            <a:stretch>
              <a:fillRect/>
            </a:stretch>
          </p:blipFill>
          <p:spPr bwMode="auto">
            <a:xfrm>
              <a:off x="4876800" y="2667000"/>
              <a:ext cx="3429000" cy="274320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7670650" y="2743200"/>
              <a:ext cx="635150" cy="450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</a:t>
              </a:r>
              <a:r>
                <a:rPr lang="en-US" sz="2000" baseline="-25000" dirty="0" smtClean="0"/>
                <a:t>n+1</a:t>
              </a:r>
              <a:endParaRPr lang="en-US" sz="2000" baseline="-250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38200" y="2743200"/>
            <a:ext cx="3429000" cy="2743200"/>
            <a:chOff x="838200" y="2665413"/>
            <a:chExt cx="3429000" cy="2743200"/>
          </a:xfrm>
        </p:grpSpPr>
        <p:pic>
          <p:nvPicPr>
            <p:cNvPr id="23" name="Picture 3" descr="C:\Users\Ahmad\Documents\Trajectories and Ontologies\MATLAB\backgroundDIfference\mahalanobis_0593.tif"/>
            <p:cNvPicPr>
              <a:picLocks noChangeAspect="1" noChangeArrowheads="1"/>
            </p:cNvPicPr>
            <p:nvPr/>
          </p:nvPicPr>
          <p:blipFill>
            <a:blip r:embed="rId4" cstate="print"/>
            <a:srcRect r="6250"/>
            <a:stretch>
              <a:fillRect/>
            </a:stretch>
          </p:blipFill>
          <p:spPr bwMode="auto">
            <a:xfrm>
              <a:off x="838200" y="2665413"/>
              <a:ext cx="3429000" cy="27432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923062" y="2750276"/>
              <a:ext cx="442188" cy="450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</a:t>
              </a:r>
              <a:r>
                <a:rPr lang="en-US" sz="2000" baseline="-25000" dirty="0" smtClean="0"/>
                <a:t>n</a:t>
              </a:r>
              <a:endParaRPr lang="en-US" sz="2000" baseline="-25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30848" y="2820987"/>
            <a:ext cx="334602" cy="228600"/>
            <a:chOff x="2027598" y="1752600"/>
            <a:chExt cx="334602" cy="228600"/>
          </a:xfrm>
        </p:grpSpPr>
        <p:sp>
          <p:nvSpPr>
            <p:cNvPr id="26" name="Multiply 25"/>
            <p:cNvSpPr/>
            <p:nvPr/>
          </p:nvSpPr>
          <p:spPr>
            <a:xfrm>
              <a:off x="2133600" y="1752600"/>
              <a:ext cx="228600" cy="228600"/>
            </a:xfrm>
            <a:prstGeom prst="mathMultiply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27598" y="1765756"/>
              <a:ext cx="913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  <a:endParaRPr lang="en-US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27250" y="4497387"/>
            <a:ext cx="304800" cy="367844"/>
            <a:chOff x="2743200" y="2895600"/>
            <a:chExt cx="304800" cy="367844"/>
          </a:xfrm>
        </p:grpSpPr>
        <p:sp>
          <p:nvSpPr>
            <p:cNvPr id="29" name="Multiply 28"/>
            <p:cNvSpPr/>
            <p:nvPr/>
          </p:nvSpPr>
          <p:spPr>
            <a:xfrm>
              <a:off x="2819400" y="2895600"/>
              <a:ext cx="228600" cy="228600"/>
            </a:xfrm>
            <a:prstGeom prst="mathMultiply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43200" y="3048000"/>
              <a:ext cx="913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  <a:endParaRPr lang="en-US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651907" y="4996772"/>
            <a:ext cx="399143" cy="230306"/>
            <a:chOff x="2420257" y="3427294"/>
            <a:chExt cx="399143" cy="230306"/>
          </a:xfrm>
        </p:grpSpPr>
        <p:sp>
          <p:nvSpPr>
            <p:cNvPr id="32" name="Multiply 31"/>
            <p:cNvSpPr/>
            <p:nvPr/>
          </p:nvSpPr>
          <p:spPr>
            <a:xfrm>
              <a:off x="2590800" y="3429000"/>
              <a:ext cx="228600" cy="228600"/>
            </a:xfrm>
            <a:prstGeom prst="mathMultiply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20257" y="3427294"/>
              <a:ext cx="913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endParaRPr lang="en-US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751990" y="5061784"/>
            <a:ext cx="420210" cy="228600"/>
            <a:chOff x="6629400" y="3429000"/>
            <a:chExt cx="420210" cy="228600"/>
          </a:xfrm>
        </p:grpSpPr>
        <p:sp>
          <p:nvSpPr>
            <p:cNvPr id="35" name="Multiply 34"/>
            <p:cNvSpPr/>
            <p:nvPr/>
          </p:nvSpPr>
          <p:spPr>
            <a:xfrm>
              <a:off x="6629400" y="3429000"/>
              <a:ext cx="228600" cy="228600"/>
            </a:xfrm>
            <a:prstGeom prst="mathMultiply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48620" y="3436630"/>
              <a:ext cx="10099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324600" y="4435233"/>
            <a:ext cx="323178" cy="228600"/>
            <a:chOff x="6781800" y="2895600"/>
            <a:chExt cx="323178" cy="228600"/>
          </a:xfrm>
        </p:grpSpPr>
        <p:sp>
          <p:nvSpPr>
            <p:cNvPr id="38" name="Multiply 37"/>
            <p:cNvSpPr/>
            <p:nvPr/>
          </p:nvSpPr>
          <p:spPr>
            <a:xfrm>
              <a:off x="6781800" y="2895600"/>
              <a:ext cx="228600" cy="228600"/>
            </a:xfrm>
            <a:prstGeom prst="mathMultiply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10400" y="2895600"/>
              <a:ext cx="9457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6">
                      <a:lumMod val="75000"/>
                    </a:schemeClr>
                  </a:solidFill>
                </a:rPr>
                <a:t>C</a:t>
              </a: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781800" y="2820987"/>
            <a:ext cx="381000" cy="228600"/>
            <a:chOff x="5943600" y="2057400"/>
            <a:chExt cx="381000" cy="228600"/>
          </a:xfrm>
        </p:grpSpPr>
        <p:sp>
          <p:nvSpPr>
            <p:cNvPr id="41" name="Multiply 40"/>
            <p:cNvSpPr/>
            <p:nvPr/>
          </p:nvSpPr>
          <p:spPr>
            <a:xfrm>
              <a:off x="5943600" y="2057400"/>
              <a:ext cx="228600" cy="228600"/>
            </a:xfrm>
            <a:prstGeom prst="mathMultiply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15596" y="2057400"/>
              <a:ext cx="10900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cxnSp>
        <p:nvCxnSpPr>
          <p:cNvPr id="43" name="Shape 42"/>
          <p:cNvCxnSpPr/>
          <p:nvPr/>
        </p:nvCxnSpPr>
        <p:spPr>
          <a:xfrm>
            <a:off x="2910546" y="2994683"/>
            <a:ext cx="3926158" cy="1588"/>
          </a:xfrm>
          <a:prstGeom prst="curvedConnector4">
            <a:avLst>
              <a:gd name="adj1" fmla="val 44763"/>
              <a:gd name="adj2" fmla="val 12280734"/>
            </a:avLst>
          </a:prstGeom>
          <a:ln>
            <a:solidFill>
              <a:schemeClr val="tx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hape 44"/>
          <p:cNvCxnSpPr/>
          <p:nvPr/>
        </p:nvCxnSpPr>
        <p:spPr>
          <a:xfrm rot="16200000" flipH="1">
            <a:off x="3810471" y="3239057"/>
            <a:ext cx="182098" cy="3810748"/>
          </a:xfrm>
          <a:prstGeom prst="curvedConnector5">
            <a:avLst>
              <a:gd name="adj1" fmla="val 111742"/>
              <a:gd name="adj2" fmla="val 50000"/>
              <a:gd name="adj3" fmla="val 36431"/>
            </a:avLst>
          </a:prstGeom>
          <a:ln>
            <a:solidFill>
              <a:schemeClr val="tx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hape 45"/>
          <p:cNvCxnSpPr/>
          <p:nvPr/>
        </p:nvCxnSpPr>
        <p:spPr>
          <a:xfrm rot="16200000" flipH="1">
            <a:off x="4350006" y="2579431"/>
            <a:ext cx="56638" cy="4002358"/>
          </a:xfrm>
          <a:prstGeom prst="curvedConnector5">
            <a:avLst>
              <a:gd name="adj1" fmla="val -110885"/>
              <a:gd name="adj2" fmla="val 50000"/>
              <a:gd name="adj3" fmla="val 297142"/>
            </a:avLst>
          </a:prstGeom>
          <a:ln>
            <a:solidFill>
              <a:schemeClr val="tx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7200" y="104769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Most methods correspond detected features between 2 or more frames: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88068"/>
            <a:ext cx="762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Detection of feature points (Bg. Subtraction followed by e.g. </a:t>
            </a:r>
            <a:r>
              <a:rPr lang="en-US" dirty="0" err="1" smtClean="0"/>
              <a:t>centroid</a:t>
            </a:r>
            <a:r>
              <a:rPr lang="en-US" dirty="0" smtClean="0"/>
              <a:t>, KLT [1])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145268"/>
            <a:ext cx="566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Correspond those feature points across frames ([2], [3])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28600" y="6019800"/>
            <a:ext cx="876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457200">
              <a:spcAft>
                <a:spcPts val="300"/>
              </a:spcAft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[1] J. Shi, C.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Tomasi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“Good Features to Track,” Proc. IEEE Conf. Computer Vision and Pattern Recognition, 1994.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65779" y="191869"/>
            <a:ext cx="6812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Point-to-Point Tracking Techniques</a:t>
            </a:r>
            <a:endParaRPr lang="en-US" sz="3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28600" y="6225483"/>
            <a:ext cx="8653331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457200">
              <a:spcAft>
                <a:spcPts val="300"/>
              </a:spcAft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[2] C.J.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Veenman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M.J.T.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Reinders,E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. Backer, “Resolving Motion Correspondence for Densely Moving Points,” IEEE Trans. PAMI, 2001.</a:t>
            </a:r>
          </a:p>
          <a:p>
            <a:pPr marL="228600" indent="-457200">
              <a:spcAft>
                <a:spcPts val="300"/>
              </a:spcAft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[3] K.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Shafique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M. Shah, “A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Noniterative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 Greedy Algorithm for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Multiframe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 Point Correspondence,” IEEE Trans. PAMI, 2005.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8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4306" y="2557046"/>
            <a:ext cx="5656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a. The correspondence is usually done by </a:t>
            </a:r>
            <a:r>
              <a:rPr lang="en-US" sz="1600" dirty="0"/>
              <a:t>s</a:t>
            </a:r>
            <a:r>
              <a:rPr lang="en-US" sz="1600" dirty="0" smtClean="0"/>
              <a:t>olving a bipartite graph</a:t>
            </a:r>
            <a:endParaRPr lang="en-US" sz="1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76400" y="3124200"/>
          <a:ext cx="2158472" cy="21298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9321"/>
                <a:gridCol w="399717"/>
                <a:gridCol w="399717"/>
                <a:gridCol w="399717"/>
              </a:tblGrid>
              <a:tr h="84537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169076" marR="169076" marT="84538" marB="84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84538" marR="84538" marT="84538" marB="84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B</a:t>
                      </a:r>
                      <a:endParaRPr lang="en-US" sz="1700" dirty="0"/>
                    </a:p>
                  </a:txBody>
                  <a:tcPr marL="84538" marR="84538" marT="84538" marB="84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C</a:t>
                      </a:r>
                      <a:endParaRPr lang="en-US" sz="1700" dirty="0"/>
                    </a:p>
                  </a:txBody>
                  <a:tcPr marL="84538" marR="84538" marT="84538" marB="84538"/>
                </a:tc>
              </a:tr>
              <a:tr h="42689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</a:t>
                      </a:r>
                      <a:endParaRPr lang="en-US" sz="1700" dirty="0"/>
                    </a:p>
                  </a:txBody>
                  <a:tcPr marL="169076" marR="169076" marT="84538" marB="84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2</a:t>
                      </a:r>
                      <a:endParaRPr lang="en-US" sz="1700" dirty="0"/>
                    </a:p>
                  </a:txBody>
                  <a:tcPr marL="84538" marR="84538" marT="84538" marB="845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53</a:t>
                      </a:r>
                      <a:endParaRPr lang="en-US" sz="1700" dirty="0"/>
                    </a:p>
                  </a:txBody>
                  <a:tcPr marL="84538" marR="84538" marT="84538" marB="845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38</a:t>
                      </a:r>
                      <a:endParaRPr lang="en-US" sz="1700" dirty="0"/>
                    </a:p>
                  </a:txBody>
                  <a:tcPr marL="84538" marR="84538" marT="84538" marB="84538" anchor="ctr"/>
                </a:tc>
              </a:tr>
              <a:tr h="42689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</a:t>
                      </a:r>
                      <a:endParaRPr lang="en-US" sz="1700" dirty="0"/>
                    </a:p>
                  </a:txBody>
                  <a:tcPr marL="169076" marR="169076" marT="84538" marB="84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41</a:t>
                      </a:r>
                      <a:endParaRPr lang="en-US" sz="1700" dirty="0"/>
                    </a:p>
                  </a:txBody>
                  <a:tcPr marL="84538" marR="84538" marT="84538" marB="845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11</a:t>
                      </a:r>
                      <a:endParaRPr lang="en-US" sz="1700" dirty="0"/>
                    </a:p>
                  </a:txBody>
                  <a:tcPr marL="84538" marR="84538" marT="84538" marB="845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7</a:t>
                      </a:r>
                      <a:endParaRPr lang="en-US" sz="1700" dirty="0"/>
                    </a:p>
                  </a:txBody>
                  <a:tcPr marL="84538" marR="84538" marT="84538" marB="84538" anchor="ctr"/>
                </a:tc>
              </a:tr>
              <a:tr h="42689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</a:t>
                      </a:r>
                      <a:endParaRPr lang="en-US" sz="1700" dirty="0"/>
                    </a:p>
                  </a:txBody>
                  <a:tcPr marL="169076" marR="169076" marT="84538" marB="845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49</a:t>
                      </a:r>
                      <a:endParaRPr lang="en-US" sz="1700" dirty="0"/>
                    </a:p>
                  </a:txBody>
                  <a:tcPr marL="84538" marR="84538" marT="84538" marB="845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5</a:t>
                      </a:r>
                      <a:endParaRPr lang="en-US" sz="1700" dirty="0"/>
                    </a:p>
                  </a:txBody>
                  <a:tcPr marL="84538" marR="84538" marT="84538" marB="845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16</a:t>
                      </a:r>
                      <a:endParaRPr lang="en-US" sz="1700" dirty="0"/>
                    </a:p>
                  </a:txBody>
                  <a:tcPr marL="84538" marR="84538" marT="84538" marB="84538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76400" y="5257800"/>
          <a:ext cx="2558189" cy="4652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9321"/>
                <a:gridCol w="399717"/>
                <a:gridCol w="399717"/>
                <a:gridCol w="399717"/>
                <a:gridCol w="399717"/>
              </a:tblGrid>
              <a:tr h="4652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Entry</a:t>
                      </a:r>
                      <a:endParaRPr lang="en-US" sz="1700" dirty="0"/>
                    </a:p>
                  </a:txBody>
                  <a:tcPr marL="169076" marR="169076" marT="84538" marB="84538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538" marR="84538" marT="84538" marB="84538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538" marR="84538" marT="84538" marB="84538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538" marR="84538" marT="84538" marB="84538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538" marR="84538" marT="84538" marB="84538" vert="vert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34320" y="3124200"/>
          <a:ext cx="399717" cy="2126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717"/>
              </a:tblGrid>
              <a:tr h="845379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Exit</a:t>
                      </a:r>
                      <a:endParaRPr lang="en-US" sz="1900" dirty="0"/>
                    </a:p>
                  </a:txBody>
                  <a:tcPr marL="84538" marR="84538" marT="84538" marB="84538" vert="vert" anchor="ctr"/>
                </a:tc>
              </a:tr>
              <a:tr h="42689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538" marR="84538" marT="84538" marB="84538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689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538" marR="84538" marT="84538" marB="84538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689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538" marR="84538" marT="84538" marB="84538" vert="vert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67000" y="4021567"/>
            <a:ext cx="343989" cy="35052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72589" y="4423934"/>
            <a:ext cx="343989" cy="37447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61447" y="4870524"/>
            <a:ext cx="346166" cy="36140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5800" y="32004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Number of objects might  be different in F</a:t>
            </a:r>
            <a:r>
              <a:rPr lang="en-US" i="1" baseline="-25000" dirty="0" smtClean="0"/>
              <a:t>n</a:t>
            </a:r>
            <a:r>
              <a:rPr lang="en-US" i="1" dirty="0" smtClean="0"/>
              <a:t> and F</a:t>
            </a:r>
            <a:r>
              <a:rPr lang="en-US" i="1" baseline="-25000" dirty="0" smtClean="0"/>
              <a:t>n+1 </a:t>
            </a:r>
            <a:r>
              <a:rPr lang="en-US" i="1" dirty="0" smtClean="0"/>
              <a:t>, hence: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495800" y="3999131"/>
            <a:ext cx="273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274320">
              <a:buFont typeface="+mj-lt"/>
              <a:buAutoNum type="romanLcPeriod"/>
            </a:pPr>
            <a:r>
              <a:rPr lang="en-US" dirty="0" smtClean="0"/>
              <a:t>Points from F</a:t>
            </a:r>
            <a:r>
              <a:rPr lang="en-US" baseline="-25000" dirty="0" smtClean="0"/>
              <a:t>n</a:t>
            </a:r>
            <a:r>
              <a:rPr lang="en-US" dirty="0" smtClean="0"/>
              <a:t> can Exit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95800" y="4467999"/>
            <a:ext cx="300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274320">
              <a:buFont typeface="+mj-lt"/>
              <a:buAutoNum type="romanLcPeriod" startAt="2"/>
            </a:pPr>
            <a:r>
              <a:rPr lang="en-US" dirty="0" smtClean="0"/>
              <a:t>Points from F</a:t>
            </a:r>
            <a:r>
              <a:rPr lang="en-US" baseline="-25000" dirty="0" smtClean="0"/>
              <a:t>n+1</a:t>
            </a:r>
            <a:r>
              <a:rPr lang="en-US" dirty="0" smtClean="0"/>
              <a:t> can Enter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4989731"/>
            <a:ext cx="3497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The points are corresponded by the use of </a:t>
            </a:r>
            <a:r>
              <a:rPr lang="en-US" sz="2000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Costs</a:t>
            </a:r>
            <a:endParaRPr lang="en-US" sz="2000" b="1" dirty="0">
              <a:solidFill>
                <a:srgbClr xmlns:mc="http://schemas.openxmlformats.org/markup-compatibility/2006" xmlns:a14="http://schemas.microsoft.com/office/drawing/2010/main" val="FF0000" mc:Ignorable="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688068"/>
            <a:ext cx="762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Detection of feature points (Bg. Subtraction followed by e.g. </a:t>
            </a:r>
            <a:r>
              <a:rPr lang="en-US" dirty="0" err="1" smtClean="0"/>
              <a:t>centroid</a:t>
            </a:r>
            <a:r>
              <a:rPr lang="en-US" dirty="0" smtClean="0"/>
              <a:t>, KLT [1])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2145268"/>
            <a:ext cx="566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Correspond those feature points across frames ([2], [3])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6019800"/>
            <a:ext cx="876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457200">
              <a:spcAft>
                <a:spcPts val="300"/>
              </a:spcAft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[1] J. Shi, C.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Tomasi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“Good Features to Track,” Proc. IEEE Conf. Computer Vision and Pattern Recognition, 1994.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6225483"/>
            <a:ext cx="8653331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457200">
              <a:spcAft>
                <a:spcPts val="300"/>
              </a:spcAft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[2] C.J.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Veenman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M.J.T.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Reinders,E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. Backer, “Resolving Motion Correspondence for Densely Moving Points,” IEEE Trans. PAMI, 2001.</a:t>
            </a:r>
          </a:p>
          <a:p>
            <a:pPr marL="228600" indent="-457200">
              <a:spcAft>
                <a:spcPts val="300"/>
              </a:spcAft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[3] K.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Shafique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M. Shah, “A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Noniterative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 Greedy Algorithm for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Multiframe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 Point Correspondence,” IEEE Trans. PAMI, 2005.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/>
              <a:pPr/>
              <a:t>9</a:t>
            </a:fld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104769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Most methods correspond detected features between 2 or more frames: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1165779" y="191869"/>
            <a:ext cx="6812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Point-to-Point Tracking Techniques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17327</TotalTime>
  <Words>4701</Words>
  <Application>Microsoft Office PowerPoint</Application>
  <PresentationFormat>On-screen Show (4:3)</PresentationFormat>
  <Paragraphs>931</Paragraphs>
  <Slides>56</Slides>
  <Notes>54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Shape aware Tracking in Bioimaging</vt:lpstr>
      <vt:lpstr>PowerPoint Presentation</vt:lpstr>
      <vt:lpstr>Cell motility 101</vt:lpstr>
      <vt:lpstr>Motor Proteins</vt:lpstr>
      <vt:lpstr>Myosin Proteins</vt:lpstr>
      <vt:lpstr>Butt et al. 2010 – J. of Bio. Chemistry</vt:lpstr>
      <vt:lpstr>PowerPoint Presentation</vt:lpstr>
      <vt:lpstr>PowerPoint Presentation</vt:lpstr>
      <vt:lpstr>PowerPoint Presentation</vt:lpstr>
      <vt:lpstr>PowerPoint Presentation</vt:lpstr>
      <vt:lpstr>Motivation</vt:lpstr>
      <vt:lpstr>Correspondence Basics</vt:lpstr>
      <vt:lpstr>Correspondence Basics</vt:lpstr>
      <vt:lpstr>Correspondence Basics</vt:lpstr>
      <vt:lpstr>PowerPoint Presentation</vt:lpstr>
      <vt:lpstr>PowerPoint Presentation</vt:lpstr>
      <vt:lpstr>PowerPoint Presentation</vt:lpstr>
      <vt:lpstr>PowerPoint Presentation</vt:lpstr>
      <vt:lpstr>Parzen Window Estimates for Cost</vt:lpstr>
      <vt:lpstr>Parzen Window Estimates for Cost</vt:lpstr>
      <vt:lpstr>Parzen Window Estimates for Cost</vt:lpstr>
      <vt:lpstr>PowerPoint Presentation</vt:lpstr>
      <vt:lpstr>Steps to effective ‘Gating’</vt:lpstr>
      <vt:lpstr>Steps to effective ‘Gating’</vt:lpstr>
      <vt:lpstr>Steps to effective ‘Gating’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Occlusions is a tough problem?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Ideas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 Correspondence</dc:title>
  <dc:creator>Ahmad</dc:creator>
  <cp:lastModifiedBy>Ahmad</cp:lastModifiedBy>
  <cp:revision>339</cp:revision>
  <dcterms:created xsi:type="dcterms:W3CDTF">2006-08-16T00:00:00Z</dcterms:created>
  <dcterms:modified xsi:type="dcterms:W3CDTF">2010-06-09T08:07:46Z</dcterms:modified>
</cp:coreProperties>
</file>